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67" r:id="rId2"/>
    <p:sldId id="258" r:id="rId3"/>
    <p:sldId id="259" r:id="rId4"/>
    <p:sldId id="260" r:id="rId5"/>
    <p:sldId id="261" r:id="rId6"/>
    <p:sldId id="301" r:id="rId7"/>
    <p:sldId id="263" r:id="rId8"/>
    <p:sldId id="264" r:id="rId9"/>
    <p:sldId id="268" r:id="rId10"/>
    <p:sldId id="270" r:id="rId11"/>
    <p:sldId id="265" r:id="rId12"/>
    <p:sldId id="257" r:id="rId13"/>
    <p:sldId id="303" r:id="rId14"/>
    <p:sldId id="279" r:id="rId15"/>
    <p:sldId id="273" r:id="rId16"/>
    <p:sldId id="274" r:id="rId17"/>
    <p:sldId id="275" r:id="rId18"/>
    <p:sldId id="276" r:id="rId19"/>
    <p:sldId id="277" r:id="rId20"/>
    <p:sldId id="284" r:id="rId21"/>
    <p:sldId id="283" r:id="rId22"/>
    <p:sldId id="305" r:id="rId23"/>
    <p:sldId id="287" r:id="rId24"/>
    <p:sldId id="288" r:id="rId25"/>
    <p:sldId id="289" r:id="rId26"/>
    <p:sldId id="290" r:id="rId27"/>
    <p:sldId id="291" r:id="rId28"/>
    <p:sldId id="292" r:id="rId29"/>
    <p:sldId id="293" r:id="rId30"/>
    <p:sldId id="294" r:id="rId31"/>
    <p:sldId id="298" r:id="rId32"/>
    <p:sldId id="295" r:id="rId33"/>
    <p:sldId id="296" r:id="rId34"/>
    <p:sldId id="297" r:id="rId35"/>
    <p:sldId id="30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notesMaster" Target="notesMasters/notesMaster1.xml" /><Relationship Id="rId40"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2-29T11:50:46.152"/>
    </inkml:context>
    <inkml:brush xml:id="br0">
      <inkml:brushProperty name="width" value="0.05292" units="cm"/>
      <inkml:brushProperty name="height" value="0.05292" units="cm"/>
      <inkml:brushProperty name="color" value="#FF0000"/>
    </inkml:brush>
  </inkml:definitions>
  <inkml:trace contextRef="#ctx0" brushRef="#br0">370 13353 0</inkml:trace>
  <inkml:trace contextRef="#ctx0" brushRef="#br0" timeOffset="1455.26">3016 16387 0</inkml:trace>
  <inkml:trace contextRef="#ctx0" brushRef="#br0" timeOffset="1752.86">3016 16387 0</inkml:trace>
  <inkml:trace contextRef="#ctx0" brushRef="#br0" timeOffset="1983.49">3016 16387 0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2-30T04:34:20.248"/>
    </inkml:context>
    <inkml:brush xml:id="br0">
      <inkml:brushProperty name="width" value="0.05292" units="cm"/>
      <inkml:brushProperty name="height" value="0.05292" units="cm"/>
      <inkml:brushProperty name="color" value="#FF0000"/>
    </inkml:brush>
  </inkml:definitions>
  <inkml:trace contextRef="#ctx0" brushRef="#br0">23601 7267 0,'35'0'266,"0"-17"-266,1-1 15,-19 18-15,1 0 16,0 0-1,-1 0 1,1 0 15,-1 18 1,-17-1-1,18-17-16,17 0-15,36 53 16,52-18 0,-17 18-1,-53-35 1,-35-18 0,-1 18-16,19-1 46,-1 1-46,36 17 16,52 0 0,-52-17-1,-36 17 1,18-17 0,-36 0-1,19 17 1,17 18-1,-18-18 1,0 0 0,-17-17-1,-1 17 1,19 1 0,-19-19-1,-17 36 16,0-18-15,0-17 0,0 17-1,-17 18 1,17-35 0,-18 0-1,-17 34 16,17-34-15,-88 35 0,-17 0-1,52-18 1,54-17-16,-19 17 16,1-17-1,0 17 16,-18 0-15,35-35 0,-35 0-1,18 18 1,0-18 0,0 35-1,-18-35 1,17 0-1,1 0 1,17 0-16,-34 0 16,-19 0-1,-17 0 1,-53-17 0,-194-36 15,193 35-16,1-17 1,35-1 0,89 19-1,-36-1 17,18 1-17,17-1 1,-17-17-1,-1-1 1,19 19 0,-1-1-1,1-17 1,17 0 0,0-1-1,-18 36 1,18-35-16,0 0 31,0-18-15,0 0-1,18 0 1,-1 18 0,1 17-1,35-53 1,-18 19-1,36-37 1,-19 36-16,72-17 16,-18 35-1,-71-1 1,0 19 0,18-1-1,-17 0-15,16 1 16,1 17 15,18-36-15,-36 19-1,36-1 1,-36 18 0,-17 0-1,17-17 1,0 17-1,-17 0 1,-1 0 15,1 0 16,0 0-47,-1 0 47</inkml:trace>
  <inkml:trace contextRef="#ctx0" brushRef="#br0" timeOffset="29251">23548 14129 0,'18'-18'219,"-1"-17"-204,1 35-15,-1-18 16,19-17-16,-1 0 0,-17 35 15,-18-18-15,17 0 16,-17 1-16,18-1 16,35-17-1,17-53 17,-17 52-1,-35 19-16,0-19 1,17 19 0,18-36-1,-18 0 1,-35 35-16,35-17 16,1 0-1,-1-1 1,-35 1-1,35 18 1,-17-19 0,17-17-1,36-17 1,-18 17 0,-18 18 15,0-1-16,18 1 1,-35 17-16,52-52 16,54-36-1,-18 18 1,-71 70 0,0-17-1,-17 17 1,17 1-1,0-19 1,-17 19 0,0-19-1,17 19 1,0-18 15,-17 35 0,17-36-15,0 19 0,-17 17-1,-18-18 1,18 0 0,17 1-1,-17 17 16,-18-18 16</inkml:trace>
  <inkml:trace contextRef="#ctx0" brushRef="#br0" timeOffset="110244.01">8167 5309 0,'-18'0'0,"1"18"31,34-18 16,1 0-47,-1 0 16,19 18-1,17-18 1,-36 0-16,36 0 16,35 0-1,-17 0 1,52 0 15,-17 0-15,18 0-1,-89 0-15,106-18 16,18 0 0,88 18-1,-53-17 1,88-1 0,-88 0-1,53 1 1,-88-1-1,52 0 1,-17-17 0,159-18 15,-282 53-31,158-35 16,18 0 15,-35 17-16,70-17 1,-53 17 0,53 18-1,-87-17 1,51 17 0,-16 0-1,34 0 1,-70 0-1,-17-18 1,52 18 0,-176 0-16,123 0 15,-17-18 1,17 18 15,-34 0-15,-1-17-1,88 17 1,-53 0 0,36 0-1,-71 0 1,-35 0 0,0 0-1,-53 0 1,-36 0-1,1 0 1,17 0 0,1 0-1,-19-18 1,19 18 0,52 0 15,0 0-16,53 18 1,-53-18 0,71 0-1,-36 17 1,1-17 0,-89 0-16,53 0 15,-35 0 1,18 18-1,-36-18 1,-17 0-16,35 0 16,17 0-1,18 0 1,-35 0 0,18 0-1,-18 18 16,70-18-15,-34 0 0,16 17-1,-16-17 1,-72 0-16,18 0 16,54 0-1,-1 18 1,0-18-1,-17 0 1,-1 17 0,-35-17-1,1 0 1,-19 0 0,36 0-1,0 18 16,0-18-15,-18 0 0,18 0-1,0 0 1,53 0 0,70 18-1,-70-1 1,0-17-1,-35 0 1,-18 18 0,-18-18-1,0 0 17,-17 0-32,-36 0 62,18-18-31,0 1-31</inkml:trace>
  <inkml:trace contextRef="#ctx0" brushRef="#br0" timeOffset="112714.1">15134 4762 0,'18'0'15,"-18"-17"-15,0-1 32,0 1-17,17 17-15,-17-18 0,18 18 16,-18-18-16,0 1 31,18 34 0,-18 1-15,17 17 0,-17 36-1,-17 17 1,-19 0-1,36-17 1,-17-36 0,17-53-1,17-35 1,1-35 0,-18-18-1,0 18 16,0 53-31,-18 17 32,1 18-17,17 18 1,-18 35 0,1 0-1,17-36-15,-18 1 16,18 0-1,-18-1 1,18-70 15,-17 18-15,-1 0 0,18 17-1,-18 18 1,1-17-1,17 34 17</inkml:trace>
  <inkml:trace contextRef="#ctx0" brushRef="#br0" timeOffset="115508.08">15240 5292 0,'0'-18'15,"-18"18"17,1 0-32,-1 0 15,0 0-15,1 18 0,-142 123 32,18 159-1,176-177-16,53 36 1,18-71 0,18-35 15,-18-35-31</inkml:trace>
  <inkml:trace contextRef="#ctx0" brushRef="#br0" timeOffset="115873.34">15875 5503 0,'0'0'0,"18"0"0,-1 18 47,-17 0-32,0-1 1,0 19 0,-35 16-1,35-34-15,-18 35 16,1 0-1,-1-18 1,0 0 0,1 1-1</inkml:trace>
  <inkml:trace contextRef="#ctx0" brushRef="#br0" timeOffset="116089.81">16439 5803 0,'0'0'0,"18"18"0,-18-1 32,-35 19-17,-18 34 1,18-17-1,-1-35 1,19-18-16</inkml:trace>
  <inkml:trace contextRef="#ctx0" brushRef="#br0" timeOffset="116456.2">17092 5556 0,'18'0'0,"-36"0"0,-52 0 15,-1 53 17,0 18-17,71-18 1,18 35-1,0-35 1,35-18 0,0-53-1,17-52 1,-35-18 0,-17-18-1,-18 53 1,-71 35-1,36 18 1</inkml:trace>
  <inkml:trace contextRef="#ctx0" brushRef="#br0" timeOffset="116656.13">17427 5221 0,'0'0'0,"106"-35"15,-35 17 1,-18 53 0,-1 71-1,-34-53-15,17 124 16,-105 52 0,-107 35-1</inkml:trace>
  <inkml:trace contextRef="#ctx0" brushRef="#br0" timeOffset="118139.2">13317 4198 0,'0'0'0,"18"0"47,-18 18-16,0-1-15,0 1-16,18 0 15,-1 70 1,1 176 15,-18-158 1,-18 18-17,-17 17 1,17-71-1,1-17 1,17-35 0,0-36 15,0 1-31,0-1 16</inkml:trace>
  <inkml:trace contextRef="#ctx0" brushRef="#br0" timeOffset="118804.3">13547 5997 0,'0'0'0,"17"0"15,-17-17 17,-17 17-17,-1 0 1,-70 70 0,70-52-16,-52 52 31,17-17-16,17 18 1,19-1 0,17 1-1,35-18 1,18-18 0,18-17-1,-1-36 1,36-35-1,-18-35 1,-35 0 0,0-71-1,-53 53 1,-35 36 15,-1 52-31,-140 0 16,105 54-16</inkml:trace>
  <inkml:trace contextRef="#ctx0" brushRef="#br0" timeOffset="120319.37">13000 5274 0,'-18'0'31,"1"0"-31,-1 0 16,0 0-16,1 0 16,-1 0-1,0 0 1,-35 53 15,18-18-15,0-17-1,35-36 32,18 18-31,-18-35-1,0 17-15</inkml:trace>
  <inkml:trace contextRef="#ctx0" brushRef="#br0" timeOffset="121019.25">12894 5221 0,'-18'-18'15,"36"36"-15,-36-53 0,1 35 0,17-18 16,-18 18-16,0-17 0,1 17 16,-1 0-1,1 0 1,-177 247 15,105-124-15,54 36-1,35-53 1,18-71-16,-1 53 16,1-53-16,35 89 15,35-18 1,0-53 0</inkml:trace>
  <inkml:trace contextRef="#ctx0" brushRef="#br0" timeOffset="121585.43">13970 5874 0,'0'0'0,"0"-18"31,0 0-16,18 18 1,-18-17 0,-18 17 109,18 17-110,-18 1-15,-17 17 16,0-17-16,-18 35 16,0 0-1,35-53-15,-17 35 16,-18 0 15</inkml:trace>
  <inkml:trace contextRef="#ctx0" brushRef="#br0" timeOffset="122035.33">14340 5539 0,'18'0'0,"-36"0"0,54-18 0,-36 0 16,17 18-16,-17-17 15,-17 17 16,-1 17-15,0 1 0,-17 53-1,18 17 1,-1-53 0,18 0-1,18-35 16,-18-17-31,70-36 16,-17 0 0,-35-18-1,-18 1 1,-36 17 0,19 35-16</inkml:trace>
  <inkml:trace contextRef="#ctx0" brushRef="#br0" timeOffset="122250.99">14693 5151 0,'18'0'0,"-36"0"0,53 0 15,-35 17 1,-17 71-1,-1 71 1,-17-35 0,-18-1-1,18-70-15</inkml:trace>
  <inkml:trace contextRef="#ctx0" brushRef="#br0" timeOffset="124183.28">13212 141 0,'0'35'0,"0"-70"0,0 106 15,0-36-15,0 0 0,0-17 16,0 17-16,17 18 0,-17-18 16,-35 283 15,17-89 0,18-123 0,0 35-15,0-17 0,0 17-1,0-53 1,18-18-1,0 54 1,-1-18 0,1 35-1,-18 617 95,0-722-110,0-1 15,-18 71 1,1-71-16,17 71 16,-18-18-1,18-53-15,-18 53 16,1 1-1,-1 52 1,18-53 0,0-53-16,-18 71 15,1 0 1,-1 35 0,0-35-1,18 0 1,0-53-16,0 70 15,0 1 17,0-72-32,0 72 15,0 17 1,18 53 0,-18-35-1,35 35 1,-17-53-1,17 35 1,-35-17 0,18 53-1,-18-53 1,18 70 0,-1-70-1,1 17 1,17 36-1,-17-89 1,-18 71 15,17-53-15,1 53 0,0-53-1,-1 36 1,19-36-1,-19 0 1,1 35 0,-1-35-1,-17-52 1,18-1 0,-18 18-1,0-36 1,0 36-1,0-18 1,0 36 15,0-54-15,-18 1 0,1-36-1,-1-52 1,-17-19-16</inkml:trace>
  <inkml:trace contextRef="#ctx0" brushRef="#br0" timeOffset="135974.43">18274 3828 0,'18'0'16,"-18"-18"-1,17 18 17,-17-18-1,18 18-31,-1 0 94,-17 18-63,0 0 0,0-1-15,0 1-16,0 35 15,0 35 1,0-35 0,0 18-1,18-19 1,-18-34-1,18-18 1,-18-18 15,0-52-15,0-1 0,0 1-1,0 87 32,0 1-31,0 0-16,0 17 15,0 0 1,0-17 0,-18 0-1,18-36 32,0 36 16,-18-18-48,18 17 1,0 1-1,0-1-15,0 19 16,-17 17 0,-1 17-1,18-35 1,0 1 0,0-1-1,0-17-15,0 17 16,0 18-1,18 0 1,-18 0 0,17 0 15,-17-18-15,18 18-1,-18-18 1,18 0-1,-18 1 1,0-19 0,17 19-1,-17 16 1,0-34 0,0 0-1,0 35 1,0-18-1,18 0 1,0 0 15,-18 1-15,0-1 0,0 0-1,0 1 1,17-1-1,-17-17 1,0 17 0,18 0-1,-18-17 1,0 17 0,0-17-1,0-1 1,0 1-1,0 0 17,0-1-17,0 1 17,18-18 155,-18-18-171,0 1-16</inkml:trace>
  <inkml:trace contextRef="#ctx0" brushRef="#br0" timeOffset="136906.93">18732 5151 0,'18'-36'31,"-18"19"-31,18-1 16,-54 89 31,-16 70-32,-1 53 1,53-53 0,53-18-1,35 36 1,-35-71 0,0-53-1</inkml:trace>
  <inkml:trace contextRef="#ctx0" brushRef="#br0" timeOffset="137472.43">19156 5415 0,'17'0'0,"-34"0"0,34-17 15,19-1 1,-36 0-16,35 18 16,18 0-1,-18 36 1,-17-1 0,0 18-1,-18 17 1,-71 18-1,18-52 1,53-19-16,-18 1 16,1-18-1,70-35 17,17-36-17,36-35 1,-35 36-1,-36-1 1,-35 54 0,-18 17-1,18 17 1,-53 54 0,18-18-1,35 17 1,-18 18-1,36-35 1,0-35 0</inkml:trace>
  <inkml:trace contextRef="#ctx0" brushRef="#br0" timeOffset="137639.13">19914 5592 0,'18'17'0,"-36"-34"0,54 52 15,-36 0 1,-18-17-16,-17 35 16,17 0-1,-17 17 1,35-35 0</inkml:trace>
  <inkml:trace contextRef="#ctx0" brushRef="#br0" timeOffset="137906.19">20408 5503 0,'0'0'0,"0"18"16,-17-18 0,-1 35-1,-17 53 1,35 1-1,35-36 1,-17-53-16,17 0 16,35-53-1,-70-18 1,-35-17 0,-18 35-16</inkml:trace>
  <inkml:trace contextRef="#ctx0" brushRef="#br0" timeOffset="138121.31">20567 5045 0,'18'0'0,"-36"0"0,53 0 16,1 0-16,52 88 31,-35 35-16,-36 107 1,-52-36 0,-88 70-1,-19-70 1</inkml:trace>
  <inkml:trace contextRef="#ctx0" brushRef="#br0" timeOffset="149291.26">1499 16351 0,'18'0'281,"0"0"-281,-1 0 16,1 0-1,0 0 17,-1 0-32,1-17 15,17 17 1,-35-18 0,35 0-1,-17 1 1,17 17-1,-17 0 1,17 0 0,-17 0 15,-1 0-15,1 0 15,0 0-16,-1 0 17,1 0 483,-18 17-515,0 1 16,0 0 0,0-1-1,0 1 16,0 0-15,0-1 0</inkml:trace>
  <inkml:trace contextRef="#ctx0" brushRef="#br0" timeOffset="-209925.17">16457 2981 0,'0'0'0,"0"-18"15,18 18 48,-18 18-47,0 0 15,0-1-16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2-29T11:39:40.909"/>
    </inkml:context>
    <inkml:brush xml:id="br0">
      <inkml:brushProperty name="width" value="0.05292" units="cm"/>
      <inkml:brushProperty name="height" value="0.05292" units="cm"/>
      <inkml:brushProperty name="color" value="#FF0000"/>
    </inkml:brush>
  </inkml:definitions>
  <inkml:trace contextRef="#ctx0" brushRef="#br0">2734 16633 0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2-29T11:40:28.388"/>
    </inkml:context>
    <inkml:brush xml:id="br0">
      <inkml:brushProperty name="width" value="0.05292" units="cm"/>
      <inkml:brushProperty name="height" value="0.05292" units="cm"/>
      <inkml:brushProperty name="color" value="#FF0000"/>
    </inkml:brush>
  </inkml:definitions>
  <inkml:trace contextRef="#ctx0" brushRef="#br0">6879 13212 0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569B9-F8C8-48AF-BD9F-73FCE045E927}" type="datetimeFigureOut">
              <a:rPr lang="en-IN" smtClean="0"/>
              <a:t>30-12-2020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40E6B-A3ED-4138-AEB4-2ED82A37D6C3}" type="slidenum">
              <a:rPr lang="en-IN" smtClean="0"/>
              <a:t>‹#›</a:t>
            </a:fld>
            <a:endParaRPr lang="en-IN"/>
          </a:p>
        </p:txBody>
      </p:sp>
    </p:spTree>
    <p:extLst>
      <p:ext uri="{BB962C8B-B14F-4D97-AF65-F5344CB8AC3E}">
        <p14:creationId xmlns:p14="http://schemas.microsoft.com/office/powerpoint/2010/main" val="2071806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840E6B-A3ED-4138-AEB4-2ED82A37D6C3}" type="slidenum">
              <a:rPr lang="en-IN" smtClean="0"/>
              <a:t>5</a:t>
            </a:fld>
            <a:endParaRPr lang="en-IN"/>
          </a:p>
        </p:txBody>
      </p:sp>
    </p:spTree>
    <p:extLst>
      <p:ext uri="{BB962C8B-B14F-4D97-AF65-F5344CB8AC3E}">
        <p14:creationId xmlns:p14="http://schemas.microsoft.com/office/powerpoint/2010/main" val="567330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840E6B-A3ED-4138-AEB4-2ED82A37D6C3}" type="slidenum">
              <a:rPr lang="en-IN" smtClean="0"/>
              <a:t>12</a:t>
            </a:fld>
            <a:endParaRPr lang="en-IN"/>
          </a:p>
        </p:txBody>
      </p:sp>
    </p:spTree>
    <p:extLst>
      <p:ext uri="{BB962C8B-B14F-4D97-AF65-F5344CB8AC3E}">
        <p14:creationId xmlns:p14="http://schemas.microsoft.com/office/powerpoint/2010/main" val="281960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840E6B-A3ED-4138-AEB4-2ED82A37D6C3}" type="slidenum">
              <a:rPr lang="en-IN" smtClean="0"/>
              <a:t>26</a:t>
            </a:fld>
            <a:endParaRPr lang="en-IN"/>
          </a:p>
        </p:txBody>
      </p:sp>
    </p:spTree>
    <p:extLst>
      <p:ext uri="{BB962C8B-B14F-4D97-AF65-F5344CB8AC3E}">
        <p14:creationId xmlns:p14="http://schemas.microsoft.com/office/powerpoint/2010/main" val="252049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11F9D-48CB-488B-AA5A-005F0756C84B}" type="datetimeFigureOut">
              <a:rPr lang="en-IN" smtClean="0"/>
              <a:t>30-12-2020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5A92134-5807-46D6-812F-82B9F3D93799}"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740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11F9D-48CB-488B-AA5A-005F0756C84B}" type="datetimeFigureOut">
              <a:rPr lang="en-IN" smtClean="0"/>
              <a:t>30-12-2020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92134-5807-46D6-812F-82B9F3D93799}"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6431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11F9D-48CB-488B-AA5A-005F0756C84B}" type="datetimeFigureOut">
              <a:rPr lang="en-IN" smtClean="0"/>
              <a:t>30-12-2020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92134-5807-46D6-812F-82B9F3D93799}"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3087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11F9D-48CB-488B-AA5A-005F0756C84B}" type="datetimeFigureOut">
              <a:rPr lang="en-IN" smtClean="0"/>
              <a:t>30-12-2020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92134-5807-46D6-812F-82B9F3D93799}"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3342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811F9D-48CB-488B-AA5A-005F0756C84B}" type="datetimeFigureOut">
              <a:rPr lang="en-IN" smtClean="0"/>
              <a:t>30-12-2020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92134-5807-46D6-812F-82B9F3D93799}"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2282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811F9D-48CB-488B-AA5A-005F0756C84B}" type="datetimeFigureOut">
              <a:rPr lang="en-IN" smtClean="0"/>
              <a:t>30-12-2020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92134-5807-46D6-812F-82B9F3D93799}"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11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811F9D-48CB-488B-AA5A-005F0756C84B}" type="datetimeFigureOut">
              <a:rPr lang="en-IN" smtClean="0"/>
              <a:t>30-12-2020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A92134-5807-46D6-812F-82B9F3D93799}"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96329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811F9D-48CB-488B-AA5A-005F0756C84B}" type="datetimeFigureOut">
              <a:rPr lang="en-IN" smtClean="0"/>
              <a:t>30-12-2020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A92134-5807-46D6-812F-82B9F3D93799}"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565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11F9D-48CB-488B-AA5A-005F0756C84B}" type="datetimeFigureOut">
              <a:rPr lang="en-IN" smtClean="0"/>
              <a:t>30-12-2020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A92134-5807-46D6-812F-82B9F3D93799}" type="slidenum">
              <a:rPr lang="en-IN" smtClean="0"/>
              <a:t>‹#›</a:t>
            </a:fld>
            <a:endParaRPr lang="en-IN"/>
          </a:p>
        </p:txBody>
      </p:sp>
    </p:spTree>
    <p:extLst>
      <p:ext uri="{BB962C8B-B14F-4D97-AF65-F5344CB8AC3E}">
        <p14:creationId xmlns:p14="http://schemas.microsoft.com/office/powerpoint/2010/main" val="293281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811F9D-48CB-488B-AA5A-005F0756C84B}" type="datetimeFigureOut">
              <a:rPr lang="en-IN" smtClean="0"/>
              <a:t>30-12-2020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92134-5807-46D6-812F-82B9F3D93799}"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11073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B811F9D-48CB-488B-AA5A-005F0756C84B}" type="datetimeFigureOut">
              <a:rPr lang="en-IN" smtClean="0"/>
              <a:t>30-12-2020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A5A92134-5807-46D6-812F-82B9F3D93799}"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125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B811F9D-48CB-488B-AA5A-005F0756C84B}" type="datetimeFigureOut">
              <a:rPr lang="en-IN" smtClean="0"/>
              <a:t>30-12-2020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5A92134-5807-46D6-812F-82B9F3D93799}"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6917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7.xml" /><Relationship Id="rId4" Type="http://schemas.openxmlformats.org/officeDocument/2006/relationships/image" Target="../media/image4.png"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3.png" /><Relationship Id="rId4" Type="http://schemas.openxmlformats.org/officeDocument/2006/relationships/image" Target="../media/image1.jpg" /></Relationships>
</file>

<file path=ppt/slides/_rels/slide11.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2.mp4" /><Relationship Id="rId1" Type="http://schemas.microsoft.com/office/2007/relationships/media" Target="../media/media2.mp4" /><Relationship Id="rId6" Type="http://schemas.openxmlformats.org/officeDocument/2006/relationships/image" Target="../media/image15.png" /><Relationship Id="rId5" Type="http://schemas.openxmlformats.org/officeDocument/2006/relationships/image" Target="../media/image1.jpg" /><Relationship Id="rId4" Type="http://schemas.openxmlformats.org/officeDocument/2006/relationships/notesSlide" Target="../notesSlides/notesSlide2.xml" /></Relationships>
</file>

<file path=ppt/slides/_rels/slide1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0.png" /><Relationship Id="rId1" Type="http://schemas.openxmlformats.org/officeDocument/2006/relationships/slideLayout" Target="../slideLayouts/slideLayout8.xml" /></Relationships>
</file>

<file path=ppt/slides/_rels/slide22.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7" Type="http://schemas.openxmlformats.org/officeDocument/2006/relationships/image" Target="../media/image7.png" /><Relationship Id="rId2" Type="http://schemas.openxmlformats.org/officeDocument/2006/relationships/image" Target="../media/image1.jpg" /><Relationship Id="rId1" Type="http://schemas.openxmlformats.org/officeDocument/2006/relationships/slideLayout" Target="../slideLayouts/slideLayout7.xml" /><Relationship Id="rId6" Type="http://schemas.openxmlformats.org/officeDocument/2006/relationships/customXml" Target="../ink/ink2.xml" /><Relationship Id="rId5" Type="http://schemas.openxmlformats.org/officeDocument/2006/relationships/image" Target="../media/image7.emf" /><Relationship Id="rId4" Type="http://schemas.openxmlformats.org/officeDocument/2006/relationships/customXml" Target="../ink/ink1.xml" /></Relationships>
</file>

<file path=ppt/slides/_rels/slide30.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1.jpg" /><Relationship Id="rId1" Type="http://schemas.openxmlformats.org/officeDocument/2006/relationships/slideLayout" Target="../slideLayouts/slideLayout6.xml" /><Relationship Id="rId4" Type="http://schemas.openxmlformats.org/officeDocument/2006/relationships/image" Target="../media/image39.svg" /></Relationships>
</file>

<file path=ppt/slides/_rels/slide4.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1.jp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7.xml" /><Relationship Id="rId5" Type="http://schemas.openxmlformats.org/officeDocument/2006/relationships/image" Target="../media/image8.gif" /><Relationship Id="rId4" Type="http://schemas.openxmlformats.org/officeDocument/2006/relationships/image" Target="../media/image8.png" /></Relationships>
</file>

<file path=ppt/slides/_rels/slide6.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customXml" Target="../ink/ink3.xml" /><Relationship Id="rId2" Type="http://schemas.openxmlformats.org/officeDocument/2006/relationships/image" Target="../media/image11.png" /><Relationship Id="rId1" Type="http://schemas.openxmlformats.org/officeDocument/2006/relationships/slideLayout" Target="../slideLayouts/slideLayout7.xml" /><Relationship Id="rId4" Type="http://schemas.openxmlformats.org/officeDocument/2006/relationships/image" Target="../media/image13.emf" /></Relationships>
</file>

<file path=ppt/slides/_rels/slide9.xml.rels><?xml version="1.0" encoding="UTF-8" standalone="yes"?>
<Relationships xmlns="http://schemas.openxmlformats.org/package/2006/relationships"><Relationship Id="rId3" Type="http://schemas.openxmlformats.org/officeDocument/2006/relationships/customXml" Target="../ink/ink4.xml" /><Relationship Id="rId2" Type="http://schemas.openxmlformats.org/officeDocument/2006/relationships/image" Target="../media/image12.png" /><Relationship Id="rId1" Type="http://schemas.openxmlformats.org/officeDocument/2006/relationships/slideLayout" Target="../slideLayouts/slideLayout7.xml" /><Relationship Id="rId4" Type="http://schemas.openxmlformats.org/officeDocument/2006/relationships/image" Target="../media/image13.emf"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33C05B-955F-44EE-984E-14EDA6A99843}"/>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DB948A64-5AE3-4D2B-8242-29A1BAB2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2F6AB431-DDAD-4D56-BF76-F18D7CFE0C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148110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C6F198E-F7A1-4125-910D-641C0C2A7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5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7C3A25-D9A7-4F2D-B44C-FA8EB24C7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66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 R(1)" descr="Chart, line chart&#10;&#10;Description automatically generated">
            <a:hlinkClick r:id="" action="ppaction://media"/>
            <a:extLst>
              <a:ext uri="{FF2B5EF4-FFF2-40B4-BE49-F238E27FC236}">
                <a16:creationId xmlns:a16="http://schemas.microsoft.com/office/drawing/2014/main" id="{3406D803-39EF-4A32-9B76-26297F10CF6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41496" y="729586"/>
            <a:ext cx="9529554" cy="4598011"/>
          </a:xfrm>
          <a:prstGeom prst="rect">
            <a:avLst/>
          </a:prstGeom>
        </p:spPr>
      </p:pic>
      <p:sp>
        <p:nvSpPr>
          <p:cNvPr id="19" name="Rectangle 18">
            <a:extLst>
              <a:ext uri="{FF2B5EF4-FFF2-40B4-BE49-F238E27FC236}">
                <a16:creationId xmlns:a16="http://schemas.microsoft.com/office/drawing/2014/main" id="{18E8515E-B8C8-482A-A9B5-CE57BC080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68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FD92B82-8DF8-48FC-9DCC-CEBDBFD506A9}"/>
              </a:ext>
            </a:extLst>
          </p:cNvPr>
          <p:cNvPicPr>
            <a:picLocks noChangeAspect="1"/>
          </p:cNvPicPr>
          <p:nvPr/>
        </p:nvPicPr>
        <p:blipFill rotWithShape="1">
          <a:blip r:embed="rId2"/>
          <a:srcRect/>
          <a:stretch/>
        </p:blipFill>
        <p:spPr>
          <a:xfrm>
            <a:off x="0" y="0"/>
            <a:ext cx="12192000" cy="6858000"/>
          </a:xfrm>
          <a:prstGeom prst="rect">
            <a:avLst/>
          </a:prstGeom>
        </p:spPr>
      </p:pic>
    </p:spTree>
    <p:extLst>
      <p:ext uri="{BB962C8B-B14F-4D97-AF65-F5344CB8AC3E}">
        <p14:creationId xmlns:p14="http://schemas.microsoft.com/office/powerpoint/2010/main" val="3957268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0D0C0ED-7886-4AFE-8DDF-A4BFF0E534FF}"/>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 </a:t>
            </a:r>
          </a:p>
        </p:txBody>
      </p:sp>
      <p:pic>
        <p:nvPicPr>
          <p:cNvPr id="4" name="video">
            <a:hlinkClick r:id="" action="ppaction://media"/>
            <a:extLst>
              <a:ext uri="{FF2B5EF4-FFF2-40B4-BE49-F238E27FC236}">
                <a16:creationId xmlns:a16="http://schemas.microsoft.com/office/drawing/2014/main" id="{FAA3F204-630F-42E2-82B6-BD732537EAB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271130" y="643992"/>
            <a:ext cx="7648615" cy="3652214"/>
          </a:xfrm>
          <a:prstGeom prst="rect">
            <a:avLst/>
          </a:prstGeom>
        </p:spPr>
      </p:pic>
      <p:cxnSp>
        <p:nvCxnSpPr>
          <p:cNvPr id="21" name="Straight Connector 20">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79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6BE010-4014-44E9-88B0-2876DEA209CD}"/>
              </a:ext>
            </a:extLst>
          </p:cNvPr>
          <p:cNvPicPr>
            <a:picLocks noChangeAspect="1"/>
          </p:cNvPicPr>
          <p:nvPr/>
        </p:nvPicPr>
        <p:blipFill rotWithShape="1">
          <a:blip r:embed="rId2"/>
          <a:srcRect/>
          <a:stretch/>
        </p:blipFill>
        <p:spPr>
          <a:xfrm>
            <a:off x="0" y="0"/>
            <a:ext cx="12192000" cy="6858000"/>
          </a:xfrm>
          <a:prstGeom prst="rect">
            <a:avLst/>
          </a:prstGeom>
        </p:spPr>
      </p:pic>
    </p:spTree>
    <p:extLst>
      <p:ext uri="{BB962C8B-B14F-4D97-AF65-F5344CB8AC3E}">
        <p14:creationId xmlns:p14="http://schemas.microsoft.com/office/powerpoint/2010/main" val="366246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5A603-6606-42C2-8695-BBC7B107B46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7157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7BF6B-6324-452E-8E07-9C1A68BE9604}"/>
              </a:ext>
            </a:extLst>
          </p:cNvPr>
          <p:cNvPicPr>
            <a:picLocks noChangeAspect="1"/>
          </p:cNvPicPr>
          <p:nvPr/>
        </p:nvPicPr>
        <p:blipFill rotWithShape="1">
          <a:blip r:embed="rId2"/>
          <a:srcRect/>
          <a:stretch/>
        </p:blipFill>
        <p:spPr>
          <a:xfrm>
            <a:off x="0" y="0"/>
            <a:ext cx="12192000" cy="6858000"/>
          </a:xfrm>
          <a:prstGeom prst="rect">
            <a:avLst/>
          </a:prstGeom>
        </p:spPr>
      </p:pic>
    </p:spTree>
    <p:extLst>
      <p:ext uri="{BB962C8B-B14F-4D97-AF65-F5344CB8AC3E}">
        <p14:creationId xmlns:p14="http://schemas.microsoft.com/office/powerpoint/2010/main" val="2958847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A96A5-841A-4E4A-BAEB-70EBFBCEBB30}"/>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4148469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9EA2F3-7BD9-480A-BEAA-FE2B97724838}"/>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2872353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64A80F-5AA4-4E7A-8D50-650EA42E0A7D}"/>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287550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DA5592E-D586-4E94-ACDB-76C21CFBC6BB}"/>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2033936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C881AE8B-974B-439F-BB85-92EF5002B1CE}"/>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383386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211704-A90C-4FA3-B23D-C99A0A270650}"/>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3355382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DCC86-EFC3-44B5-A18E-D6427572EF78}"/>
              </a:ext>
            </a:extLst>
          </p:cNvPr>
          <p:cNvSpPr>
            <a:spLocks noGrp="1"/>
          </p:cNvSpPr>
          <p:nvPr>
            <p:ph type="title"/>
          </p:nvPr>
        </p:nvSpPr>
        <p:spPr>
          <a:xfrm>
            <a:off x="1903670" y="92467"/>
            <a:ext cx="7147864" cy="452063"/>
          </a:xfrm>
        </p:spPr>
        <p:txBody>
          <a:bodyPr>
            <a:normAutofit fontScale="90000"/>
          </a:bodyPr>
          <a:lstStyle/>
          <a:p>
            <a:r>
              <a:rPr lang="en-US" dirty="0"/>
              <a:t>                                          </a:t>
            </a:r>
            <a:r>
              <a:rPr lang="en-US" dirty="0">
                <a:solidFill>
                  <a:schemeClr val="bg2">
                    <a:lumMod val="10000"/>
                  </a:schemeClr>
                </a:solidFill>
              </a:rPr>
              <a:t>Concept of EIGEN VECTOR</a:t>
            </a:r>
            <a:endParaRPr lang="en-IN" dirty="0">
              <a:solidFill>
                <a:schemeClr val="bg2">
                  <a:lumMod val="1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BCD1A2-E639-4F79-9CCA-13611EA0B505}"/>
                  </a:ext>
                </a:extLst>
              </p:cNvPr>
              <p:cNvSpPr>
                <a:spLocks noGrp="1"/>
              </p:cNvSpPr>
              <p:nvPr>
                <p:ph idx="1"/>
              </p:nvPr>
            </p:nvSpPr>
            <p:spPr>
              <a:xfrm>
                <a:off x="4883174" y="544529"/>
                <a:ext cx="7147864" cy="5161909"/>
              </a:xfrm>
            </p:spPr>
            <p:txBody>
              <a:bodyPr>
                <a:normAutofit fontScale="85000" lnSpcReduction="20000"/>
              </a:bodyPr>
              <a:lstStyle/>
              <a:p>
                <a:pPr>
                  <a:lnSpc>
                    <a:spcPct val="110000"/>
                  </a:lnSpc>
                  <a:spcAft>
                    <a:spcPts val="600"/>
                  </a:spcAft>
                </a:pPr>
                <a:endParaRPr lang="en-US" sz="2000" dirty="0"/>
              </a:p>
              <a:p>
                <a:pPr>
                  <a:lnSpc>
                    <a:spcPct val="110000"/>
                  </a:lnSpc>
                  <a:spcAft>
                    <a:spcPts val="600"/>
                  </a:spcAft>
                </a:pPr>
                <a:r>
                  <a:rPr lang="en-US" sz="2000" dirty="0"/>
                  <a:t>Roughly speaking, an eigenvector is a vector that maintains its direction after undergoing a linear transformation(matrix) and an Eigenvalue is the scalar value that the eigenvector was multiplied by during the linear transformation(matrix).</a:t>
                </a:r>
              </a:p>
              <a:p>
                <a:pPr>
                  <a:lnSpc>
                    <a:spcPct val="110000"/>
                  </a:lnSpc>
                  <a:spcAft>
                    <a:spcPts val="600"/>
                  </a:spcAft>
                </a:pPr>
                <a:r>
                  <a:rPr lang="en-US" sz="2000" dirty="0"/>
                  <a:t>In the left picture, two vectors were drawn on the Mona Lisa. The picture then underwent a linear transformation and is shown on the right. The red vector maintained its direction; therefore, it’s an eigenvector for that linear transformation. The blue vector did not maintain its director during the transformation; thus, it is not an eigenvector. The eigenvalue for the red vector in this example is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rPr>
                      <m:t>, </m:t>
                    </m:r>
                  </m:oMath>
                </a14:m>
                <a:r>
                  <a:rPr lang="en-US" sz="2000" dirty="0"/>
                  <a:t> because the arrow was not lengthened or shortened during the transformation. If the red vector, on the right, were twice the size than the original vector then the eigenvalue would be 2. If the red vector were pointing directly down and remained the size in the picture, the eigenvalue would be -</a:t>
                </a:r>
                <a14:m>
                  <m:oMath xmlns:m="http://schemas.openxmlformats.org/officeDocument/2006/math">
                    <m:r>
                      <a:rPr lang="en-US" sz="2000" b="0" i="1" smtClean="0">
                        <a:latin typeface="Cambria Math" panose="02040503050406030204" pitchFamily="18" charset="0"/>
                      </a:rPr>
                      <m:t>1</m:t>
                    </m:r>
                  </m:oMath>
                </a14:m>
                <a:r>
                  <a:rPr lang="en-US" sz="2000" dirty="0"/>
                  <a:t>.</a:t>
                </a:r>
              </a:p>
              <a:p>
                <a:pPr indent="-228600" defTabSz="914400">
                  <a:lnSpc>
                    <a:spcPct val="110000"/>
                  </a:lnSpc>
                  <a:spcAft>
                    <a:spcPts val="600"/>
                  </a:spcAft>
                  <a:buClr>
                    <a:schemeClr val="accent1"/>
                  </a:buClr>
                  <a:buSzPct val="100000"/>
                  <a:buFont typeface="Arial" panose="020B0604020202020204" pitchFamily="34" charset="0"/>
                  <a:buChar char="•"/>
                </a:pPr>
                <a:r>
                  <a:rPr lang="en-US" sz="2000" dirty="0"/>
                  <a:t>Now that you have an idea of what an eigenvector and eigenvalue are, we can start talking about the mathematics behind them. </a:t>
                </a:r>
              </a:p>
              <a:p>
                <a:endParaRPr lang="en-IN" dirty="0"/>
              </a:p>
            </p:txBody>
          </p:sp>
        </mc:Choice>
        <mc:Fallback xmlns="">
          <p:sp>
            <p:nvSpPr>
              <p:cNvPr id="3" name="Content Placeholder 2">
                <a:extLst>
                  <a:ext uri="{FF2B5EF4-FFF2-40B4-BE49-F238E27FC236}">
                    <a16:creationId xmlns:a16="http://schemas.microsoft.com/office/drawing/2014/main" id="{25BCD1A2-E639-4F79-9CCA-13611EA0B505}"/>
                  </a:ext>
                </a:extLst>
              </p:cNvPr>
              <p:cNvSpPr>
                <a:spLocks noGrp="1" noRot="1" noChangeAspect="1" noMove="1" noResize="1" noEditPoints="1" noAdjustHandles="1" noChangeArrowheads="1" noChangeShapeType="1" noTextEdit="1"/>
              </p:cNvSpPr>
              <p:nvPr>
                <p:ph idx="1"/>
              </p:nvPr>
            </p:nvSpPr>
            <p:spPr>
              <a:xfrm>
                <a:off x="4883174" y="544529"/>
                <a:ext cx="7147864" cy="5161909"/>
              </a:xfrm>
              <a:blipFill>
                <a:blip r:embed="rId2"/>
                <a:stretch>
                  <a:fillRect l="-426" r="-597"/>
                </a:stretch>
              </a:blipFill>
            </p:spPr>
            <p:txBody>
              <a:bodyPr/>
              <a:lstStyle/>
              <a:p>
                <a:r>
                  <a:rPr lang="en-IN">
                    <a:noFill/>
                  </a:rPr>
                  <a:t> </a:t>
                </a:r>
              </a:p>
            </p:txBody>
          </p:sp>
        </mc:Fallback>
      </mc:AlternateContent>
      <p:sp>
        <p:nvSpPr>
          <p:cNvPr id="4" name="Text Placeholder 3">
            <a:extLst>
              <a:ext uri="{FF2B5EF4-FFF2-40B4-BE49-F238E27FC236}">
                <a16:creationId xmlns:a16="http://schemas.microsoft.com/office/drawing/2014/main" id="{49EA7268-03F1-478A-920E-8F24C48D44DA}"/>
              </a:ext>
            </a:extLst>
          </p:cNvPr>
          <p:cNvSpPr>
            <a:spLocks noGrp="1"/>
          </p:cNvSpPr>
          <p:nvPr>
            <p:ph type="body" sz="half" idx="2"/>
          </p:nvPr>
        </p:nvSpPr>
        <p:spPr>
          <a:xfrm>
            <a:off x="1109609" y="3205491"/>
            <a:ext cx="3610075" cy="2500948"/>
          </a:xfrm>
        </p:spPr>
        <p:txBody>
          <a:bodyPr/>
          <a:lstStyle/>
          <a:p>
            <a:endParaRPr lang="en-IN" dirty="0"/>
          </a:p>
        </p:txBody>
      </p:sp>
      <p:pic>
        <p:nvPicPr>
          <p:cNvPr id="5" name="Picture 4" descr="A group of people posing for the camera&#10;&#10;Description automatically generated">
            <a:extLst>
              <a:ext uri="{FF2B5EF4-FFF2-40B4-BE49-F238E27FC236}">
                <a16:creationId xmlns:a16="http://schemas.microsoft.com/office/drawing/2014/main" id="{FD40B37D-AE40-4385-9DC7-2F4683D2D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10" y="1764585"/>
            <a:ext cx="4247074" cy="3918736"/>
          </a:xfrm>
          <a:prstGeom prst="rect">
            <a:avLst/>
          </a:prstGeom>
        </p:spPr>
      </p:pic>
    </p:spTree>
    <p:extLst>
      <p:ext uri="{BB962C8B-B14F-4D97-AF65-F5344CB8AC3E}">
        <p14:creationId xmlns:p14="http://schemas.microsoft.com/office/powerpoint/2010/main" val="3017068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01137A-BD3A-4FF4-BD8B-22048B11BAB1}"/>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3872805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81DC4-6650-47B5-BBB6-3D8D6101F666}"/>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1439779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74A68E-76C2-4A33-8424-76E4DE19B711}"/>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2074228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D51F5-CDC2-4E1A-95C3-1B9A48C61C54}"/>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2432252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30DE7-A196-4517-89B3-C6274D585AF6}"/>
              </a:ext>
            </a:extLst>
          </p:cNvPr>
          <p:cNvPicPr>
            <a:picLocks noChangeAspect="1"/>
          </p:cNvPicPr>
          <p:nvPr/>
        </p:nvPicPr>
        <p:blipFill rotWithShape="1">
          <a:blip r:embed="rId3">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237244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51E8C-638E-41E1-89C0-83069F851994}"/>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403619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EA0B27-47A3-409A-8F44-52A879A27599}"/>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1233701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7F9B4-54BD-405B-8DD2-3A2F2DA5E1B8}"/>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282249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29" name="Picture 7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30" name="Straight Connector 7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31" name="Straight Connector 76">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32" name="Rectangle 78">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3" name="Straight Connector 80">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34" name="Rectangle 82">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Rectangle 1">
            <a:extLst>
              <a:ext uri="{FF2B5EF4-FFF2-40B4-BE49-F238E27FC236}">
                <a16:creationId xmlns:a16="http://schemas.microsoft.com/office/drawing/2014/main" id="{C1B46FE9-2B67-45A7-8351-BAF889731919}"/>
              </a:ext>
            </a:extLst>
          </p:cNvPr>
          <p:cNvSpPr>
            <a:spLocks noChangeArrowheads="1"/>
          </p:cNvSpPr>
          <p:nvPr/>
        </p:nvSpPr>
        <p:spPr bwMode="auto">
          <a:xfrm>
            <a:off x="182881" y="2036447"/>
            <a:ext cx="7680656" cy="465645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R="0" lvl="0" defTabSz="914400" fontAlgn="base">
              <a:lnSpc>
                <a:spcPct val="110000"/>
              </a:lnSpc>
              <a:spcBef>
                <a:spcPct val="0"/>
              </a:spcBef>
              <a:spcAft>
                <a:spcPts val="600"/>
              </a:spcAft>
              <a:buClr>
                <a:schemeClr val="accent1"/>
              </a:buClr>
              <a:buSzPct val="100000"/>
              <a:tabLst/>
            </a:pPr>
            <a:r>
              <a:rPr kumimoji="0" lang="en-US" altLang="en-US" sz="1600" b="1" i="0" u="sng" strike="noStrike" cap="none" normalizeH="0" baseline="0" dirty="0">
                <a:ln>
                  <a:noFill/>
                </a:ln>
              </a:rPr>
              <a:t>Geometric Properties of Euclidean space</a:t>
            </a:r>
          </a:p>
          <a:p>
            <a:pPr marL="0" marR="0" lvl="0" indent="-228600" defTabSz="914400" fontAlgn="base">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1400" b="0" i="0" u="none" strike="noStrike" cap="none" normalizeH="0" baseline="0" dirty="0">
                <a:ln>
                  <a:noFill/>
                </a:ln>
              </a:rPr>
              <a:t>A vector is a quantity with both magnitude and direction, there are two operations defined on vectors and these both have a very direct geometric interpretation.  We draw a vector as a line with an arrow, for now I will call the end without the arrow the 'start' of the vector and the end with the arrow the 'end' of the vector. </a:t>
            </a:r>
          </a:p>
          <a:p>
            <a:pPr marL="0" marR="0" lvl="0" indent="-228600" defTabSz="914400" fontAlgn="base">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1400" b="0" i="0" u="none" strike="noStrike" cap="none" normalizeH="0" baseline="0" dirty="0">
                <a:ln>
                  <a:noFill/>
                </a:ln>
              </a:rPr>
              <a:t>Vector addition: to add two vectors we take the start of the second vector and move it to the end of the first vector. The addition of these two vectors is the vector from the start of the first vector to the end of the second vector. </a:t>
            </a:r>
          </a:p>
          <a:p>
            <a:pPr marL="0" marR="0" lvl="0" indent="-228600" defTabSz="914400" fontAlgn="base">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1400" b="0" i="0" u="none" strike="noStrike" cap="none" normalizeH="0" baseline="0" dirty="0">
                <a:ln>
                  <a:noFill/>
                </a:ln>
              </a:rPr>
              <a:t>Scalar multiplication changes the length of a vector without changing its direction. That is, we 'scale' it by the multiplying factor. So scalar multiplication involves multiplying a scalar (single number) by a vector to give another number.         </a:t>
            </a:r>
          </a:p>
          <a:p>
            <a:pPr marL="0" marR="0" lvl="0" indent="-228600" defTabSz="914400" fontAlgn="base">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1400" b="0" i="0" u="none" strike="noStrike" cap="none" normalizeH="0" baseline="0" dirty="0">
                <a:ln>
                  <a:noFill/>
                </a:ln>
              </a:rPr>
              <a:t>We can think of these two operations: vector addition and scalar multiplication as defining a linear space which we will explain below for Euclidean space:</a:t>
            </a:r>
          </a:p>
          <a:p>
            <a:pPr marR="0" lvl="0" defTabSz="914400" fontAlgn="base">
              <a:lnSpc>
                <a:spcPct val="110000"/>
              </a:lnSpc>
              <a:spcBef>
                <a:spcPct val="0"/>
              </a:spcBef>
              <a:spcAft>
                <a:spcPts val="600"/>
              </a:spcAft>
              <a:buClr>
                <a:schemeClr val="accent1"/>
              </a:buClr>
              <a:buSzPct val="100000"/>
              <a:tabLst/>
            </a:pPr>
            <a:r>
              <a:rPr lang="en-US" altLang="en-US" sz="1400" dirty="0"/>
              <a:t>Let </a:t>
            </a:r>
            <a:r>
              <a:rPr lang="en-US" altLang="en-US" sz="1400" dirty="0" err="1"/>
              <a:t>u,v</a:t>
            </a:r>
            <a:r>
              <a:rPr lang="en-US" altLang="en-US" sz="1400" dirty="0"/>
              <a:t> be two linearly independent vectors in </a:t>
            </a:r>
            <a:r>
              <a:rPr kumimoji="0" lang="en-US" altLang="en-US" sz="1400" b="0" i="0" u="none" strike="noStrike" cap="none" normalizeH="0" baseline="0" dirty="0">
                <a:ln>
                  <a:noFill/>
                </a:ln>
              </a:rPr>
              <a:t>Euclidean space.  As an example, if we take u=(1,0) and v=(0,1), then</a:t>
            </a:r>
            <a:r>
              <a:rPr lang="en-US" altLang="en-US" sz="1400" dirty="0"/>
              <a:t> </a:t>
            </a:r>
            <a:r>
              <a:rPr lang="en-US" altLang="en-US" sz="1400" dirty="0" err="1"/>
              <a:t>u,v</a:t>
            </a:r>
            <a:r>
              <a:rPr lang="en-US" altLang="en-US" sz="1400" dirty="0"/>
              <a:t> are linearly independent </a:t>
            </a:r>
            <a:r>
              <a:rPr kumimoji="0" lang="en-US" altLang="en-US" sz="1400" b="0" i="0" u="none" strike="noStrike" cap="none" normalizeH="0" baseline="0" dirty="0">
                <a:ln>
                  <a:noFill/>
                </a:ln>
              </a:rPr>
              <a:t>which is equivalent to saying that we can not express u as a scalar multiple of v.  Take two fixed but arbitrary scalars </a:t>
            </a:r>
            <a:r>
              <a:rPr kumimoji="0" lang="en-US" altLang="en-US" sz="1400" b="0" i="0" u="none" strike="noStrike" cap="none" normalizeH="0" baseline="0" dirty="0" err="1">
                <a:ln>
                  <a:noFill/>
                </a:ln>
              </a:rPr>
              <a:t>a,b</a:t>
            </a:r>
            <a:r>
              <a:rPr kumimoji="0" lang="en-US" altLang="en-US" sz="1400" b="0" i="0" u="none" strike="noStrike" cap="none" normalizeH="0" baseline="0" dirty="0">
                <a:ln>
                  <a:noFill/>
                </a:ln>
              </a:rPr>
              <a:t> in real line and take the linear combination </a:t>
            </a:r>
            <a:r>
              <a:rPr kumimoji="0" lang="en-US" altLang="en-US" sz="1400" b="0" i="0" u="none" strike="noStrike" cap="none" normalizeH="0" baseline="0" dirty="0" err="1">
                <a:ln>
                  <a:noFill/>
                </a:ln>
              </a:rPr>
              <a:t>au+bv</a:t>
            </a:r>
            <a:r>
              <a:rPr kumimoji="0" lang="en-US" altLang="en-US" sz="1400" b="0" i="0" u="none" strike="noStrike" cap="none" normalizeH="0" baseline="0" dirty="0">
                <a:ln>
                  <a:noFill/>
                </a:ln>
              </a:rPr>
              <a:t>, then one can easily check that it will cover whole Euclidian space. This is an example of vector space over field of real numbers.</a:t>
            </a:r>
          </a:p>
        </p:txBody>
      </p:sp>
      <p:pic>
        <p:nvPicPr>
          <p:cNvPr id="1026" name="Picture 2" descr="vector space">
            <a:extLst>
              <a:ext uri="{FF2B5EF4-FFF2-40B4-BE49-F238E27FC236}">
                <a16:creationId xmlns:a16="http://schemas.microsoft.com/office/drawing/2014/main" id="{6A36F189-D1E1-4C8A-B7B2-E18DAFD40B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2036447"/>
            <a:ext cx="3936428" cy="38144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8D7F781-2B97-43B9-9199-9D20C1C6CC41}"/>
                  </a:ext>
                </a:extLst>
              </p14:cNvPr>
              <p14:cNvContentPartPr/>
              <p14:nvPr/>
            </p14:nvContentPartPr>
            <p14:xfrm>
              <a:off x="133200" y="4807080"/>
              <a:ext cx="952920" cy="1092600"/>
            </p14:xfrm>
          </p:contentPart>
        </mc:Choice>
        <mc:Fallback xmlns="">
          <p:pic>
            <p:nvPicPr>
              <p:cNvPr id="3" name="Ink 2">
                <a:extLst>
                  <a:ext uri="{FF2B5EF4-FFF2-40B4-BE49-F238E27FC236}">
                    <a16:creationId xmlns:a16="http://schemas.microsoft.com/office/drawing/2014/main" id="{88D7F781-2B97-43B9-9199-9D20C1C6CC41}"/>
                  </a:ext>
                </a:extLst>
              </p:cNvPr>
              <p:cNvPicPr/>
              <p:nvPr/>
            </p:nvPicPr>
            <p:blipFill>
              <a:blip r:embed="rId5"/>
              <a:stretch>
                <a:fillRect/>
              </a:stretch>
            </p:blipFill>
            <p:spPr>
              <a:xfrm>
                <a:off x="123840" y="4797720"/>
                <a:ext cx="971640" cy="1111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FAB6E55E-55AD-4B4E-8F5C-D5C58B85488F}"/>
                  </a:ext>
                </a:extLst>
              </p14:cNvPr>
              <p14:cNvContentPartPr/>
              <p14:nvPr/>
            </p14:nvContentPartPr>
            <p14:xfrm>
              <a:off x="539640" y="50760"/>
              <a:ext cx="8560440" cy="5855040"/>
            </p14:xfrm>
          </p:contentPart>
        </mc:Choice>
        <mc:Fallback xmlns="">
          <p:pic>
            <p:nvPicPr>
              <p:cNvPr id="4" name="Ink 3">
                <a:extLst>
                  <a:ext uri="{FF2B5EF4-FFF2-40B4-BE49-F238E27FC236}">
                    <a16:creationId xmlns:a16="http://schemas.microsoft.com/office/drawing/2014/main" id="{FAB6E55E-55AD-4B4E-8F5C-D5C58B85488F}"/>
                  </a:ext>
                </a:extLst>
              </p:cNvPr>
              <p:cNvPicPr/>
              <p:nvPr/>
            </p:nvPicPr>
            <p:blipFill>
              <a:blip r:embed="rId7"/>
              <a:stretch>
                <a:fillRect/>
              </a:stretch>
            </p:blipFill>
            <p:spPr>
              <a:xfrm>
                <a:off x="530280" y="41400"/>
                <a:ext cx="8579160" cy="5873760"/>
              </a:xfrm>
              <a:prstGeom prst="rect">
                <a:avLst/>
              </a:prstGeom>
            </p:spPr>
          </p:pic>
        </mc:Fallback>
      </mc:AlternateContent>
    </p:spTree>
    <p:extLst>
      <p:ext uri="{BB962C8B-B14F-4D97-AF65-F5344CB8AC3E}">
        <p14:creationId xmlns:p14="http://schemas.microsoft.com/office/powerpoint/2010/main" val="4069453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1579C2-A975-47DE-910A-1DF665105AE0}"/>
              </a:ext>
            </a:extLst>
          </p:cNvPr>
          <p:cNvPicPr>
            <a:picLocks noChangeAspect="1"/>
          </p:cNvPicPr>
          <p:nvPr/>
        </p:nvPicPr>
        <p:blipFill rotWithShape="1">
          <a:blip r:embed="rId2">
            <a:duotone>
              <a:prstClr val="black"/>
              <a:prstClr val="white"/>
            </a:duotone>
          </a:blip>
          <a:srcRect/>
          <a:stretch/>
        </p:blipFill>
        <p:spPr>
          <a:xfrm>
            <a:off x="-10274" y="0"/>
            <a:ext cx="12192000" cy="6858000"/>
          </a:xfrm>
          <a:prstGeom prst="rect">
            <a:avLst/>
          </a:prstGeom>
        </p:spPr>
      </p:pic>
    </p:spTree>
    <p:extLst>
      <p:ext uri="{BB962C8B-B14F-4D97-AF65-F5344CB8AC3E}">
        <p14:creationId xmlns:p14="http://schemas.microsoft.com/office/powerpoint/2010/main" val="3904371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6CB8EA8-FCDC-4C5D-96C8-9BB5B922A424}"/>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1659997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E06541-F25E-4FAB-9400-4B6A5B44B9BF}"/>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1026904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29422B-C19B-46A3-BE7A-865B959DCDCD}"/>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343775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E1C377-728F-424D-9A13-CC3F02343E34}"/>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772378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EE7A6DC-8580-4C51-8740-999460AF66DC}"/>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dirty="0"/>
              <a:t>THANK YOU</a:t>
            </a:r>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AB23DBF9-1416-4416-865F-2AF15BBF81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6747" y="1116345"/>
            <a:ext cx="3866172" cy="3866172"/>
          </a:xfrm>
          <a:prstGeom prst="rect">
            <a:avLst/>
          </a:prstGeom>
        </p:spPr>
      </p:pic>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814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7" name="Picture 13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9" name="Straight Connector 13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43" name="Rectangle 14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44">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47" name="Rectangle 146">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Rectangle 1">
            <a:extLst>
              <a:ext uri="{FF2B5EF4-FFF2-40B4-BE49-F238E27FC236}">
                <a16:creationId xmlns:a16="http://schemas.microsoft.com/office/drawing/2014/main" id="{FBE5551E-285C-4501-A729-BDE6534F6242}"/>
              </a:ext>
            </a:extLst>
          </p:cNvPr>
          <p:cNvSpPr>
            <a:spLocks noChangeArrowheads="1"/>
          </p:cNvSpPr>
          <p:nvPr/>
        </p:nvSpPr>
        <p:spPr bwMode="auto">
          <a:xfrm>
            <a:off x="533399" y="2019476"/>
            <a:ext cx="6973529" cy="366116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R="0" lvl="0" defTabSz="914400" fontAlgn="base">
              <a:lnSpc>
                <a:spcPct val="110000"/>
              </a:lnSpc>
              <a:spcBef>
                <a:spcPct val="0"/>
              </a:spcBef>
              <a:spcAft>
                <a:spcPts val="600"/>
              </a:spcAft>
              <a:buClr>
                <a:schemeClr val="accent1"/>
              </a:buClr>
              <a:buSzPct val="100000"/>
              <a:tabLst/>
            </a:pPr>
            <a:r>
              <a:rPr kumimoji="0" lang="en-US" altLang="en-US" sz="1600" b="1" i="0" u="sng" strike="noStrike" cap="none" normalizeH="0" baseline="0" dirty="0">
                <a:ln>
                  <a:noFill/>
                </a:ln>
              </a:rPr>
              <a:t>Geometry of 3D</a:t>
            </a:r>
            <a:r>
              <a:rPr kumimoji="0" lang="en-US" altLang="en-US" sz="1600" b="1" i="0" u="sng" strike="noStrike" cap="none" normalizeH="0" dirty="0">
                <a:ln>
                  <a:noFill/>
                </a:ln>
              </a:rPr>
              <a:t> space:</a:t>
            </a:r>
          </a:p>
          <a:p>
            <a:pPr marL="0" marR="0" lvl="0" indent="-228600" defTabSz="914400" fontAlgn="base">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1600" b="0" i="0" u="none" strike="noStrike" cap="none" normalizeH="0" baseline="0" dirty="0">
                <a:ln>
                  <a:noFill/>
                </a:ln>
              </a:rPr>
              <a:t>In two-dimensional space, the coordinate plane</a:t>
            </a:r>
            <a:r>
              <a:rPr kumimoji="0" lang="en-US" altLang="en-US" sz="1600" b="0" i="0" u="none" strike="noStrike" cap="none" normalizeH="0" dirty="0">
                <a:ln>
                  <a:noFill/>
                </a:ln>
              </a:rPr>
              <a:t> </a:t>
            </a:r>
            <a:r>
              <a:rPr kumimoji="0" lang="en-US" altLang="en-US" sz="1600" b="0" i="0" u="none" strike="noStrike" cap="none" normalizeH="0" baseline="0" dirty="0">
                <a:ln>
                  <a:noFill/>
                </a:ln>
              </a:rPr>
              <a:t>is defined by a pair of perpendicular axes. These axes allow us to name any location within the plane. In three dimensions, we define</a:t>
            </a:r>
            <a:r>
              <a:rPr kumimoji="0" lang="en-US" altLang="en-US" sz="1600" b="1" i="0" u="none" strike="noStrike" cap="none" normalizeH="0" baseline="0" dirty="0">
                <a:ln>
                  <a:noFill/>
                </a:ln>
              </a:rPr>
              <a:t> coordinate planes</a:t>
            </a:r>
            <a:r>
              <a:rPr kumimoji="0" lang="en-US" altLang="en-US" sz="1600" b="0" i="0" u="none" strike="noStrike" cap="none" normalizeH="0" baseline="0" dirty="0">
                <a:ln>
                  <a:noFill/>
                </a:ln>
              </a:rPr>
              <a:t> by the coordinate axes, just as in two dimensions. There are three axes now, so there are three intersecting pairs of axes. Each pair of axes forms a </a:t>
            </a:r>
            <a:r>
              <a:rPr kumimoji="0" lang="en-US" altLang="en-US" sz="1600" b="0" i="0" u="none" strike="noStrike" cap="none" normalizeH="0" dirty="0">
                <a:ln>
                  <a:noFill/>
                </a:ln>
              </a:rPr>
              <a:t> </a:t>
            </a:r>
            <a:r>
              <a:rPr kumimoji="0" lang="en-US" altLang="en-US" sz="1600" b="0" i="0" u="none" strike="noStrike" cap="none" normalizeH="0" baseline="0" dirty="0">
                <a:ln>
                  <a:noFill/>
                </a:ln>
              </a:rPr>
              <a:t>coordinate plane</a:t>
            </a:r>
            <a:r>
              <a:rPr kumimoji="0" lang="en-US" altLang="en-US" sz="1600" b="0" i="0" u="none" strike="noStrike" cap="none" normalizeH="0" dirty="0">
                <a:ln>
                  <a:noFill/>
                </a:ln>
              </a:rPr>
              <a:t> </a:t>
            </a:r>
            <a:r>
              <a:rPr kumimoji="0" lang="en-US" altLang="en-US" sz="1600" b="0" i="0" u="none" strike="noStrike" cap="none" normalizeH="0" baseline="0" dirty="0">
                <a:ln>
                  <a:noFill/>
                </a:ln>
              </a:rPr>
              <a:t>: the </a:t>
            </a:r>
            <a:r>
              <a:rPr kumimoji="0" lang="en-US" altLang="en-US" sz="1600" b="0" i="1" u="none" strike="noStrike" cap="none" normalizeH="0" baseline="0" dirty="0" err="1">
                <a:ln>
                  <a:noFill/>
                </a:ln>
              </a:rPr>
              <a:t>xy</a:t>
            </a:r>
            <a:r>
              <a:rPr kumimoji="0" lang="en-US" altLang="en-US" sz="1600" b="0" i="0" u="none" strike="noStrike" cap="none" normalizeH="0" baseline="0" dirty="0">
                <a:ln>
                  <a:noFill/>
                </a:ln>
              </a:rPr>
              <a:t>-plane, the</a:t>
            </a:r>
            <a:r>
              <a:rPr kumimoji="0" lang="en-US" altLang="en-US" sz="1600" b="0" i="1" u="none" strike="noStrike" cap="none" normalizeH="0" baseline="0" dirty="0">
                <a:ln>
                  <a:noFill/>
                </a:ln>
              </a:rPr>
              <a:t> </a:t>
            </a:r>
            <a:r>
              <a:rPr kumimoji="0" lang="en-US" altLang="en-US" sz="1600" b="0" i="1" u="none" strike="noStrike" cap="none" normalizeH="0" baseline="0" dirty="0" err="1">
                <a:ln>
                  <a:noFill/>
                </a:ln>
              </a:rPr>
              <a:t>xz</a:t>
            </a:r>
            <a:r>
              <a:rPr kumimoji="0" lang="en-US" altLang="en-US" sz="1600" b="0" i="0" u="none" strike="noStrike" cap="none" normalizeH="0" baseline="0" dirty="0">
                <a:ln>
                  <a:noFill/>
                </a:ln>
              </a:rPr>
              <a:t>-plane, and the</a:t>
            </a:r>
            <a:r>
              <a:rPr kumimoji="0" lang="en-US" altLang="en-US" sz="1600" b="0" i="0" u="none" strike="noStrike" cap="none" normalizeH="0" dirty="0">
                <a:ln>
                  <a:noFill/>
                </a:ln>
              </a:rPr>
              <a:t> </a:t>
            </a:r>
            <a:r>
              <a:rPr kumimoji="0" lang="en-US" altLang="en-US" sz="1600" b="0" i="0" u="none" strike="noStrike" cap="none" normalizeH="0" dirty="0" err="1">
                <a:ln>
                  <a:noFill/>
                </a:ln>
              </a:rPr>
              <a:t>yz</a:t>
            </a:r>
            <a:r>
              <a:rPr kumimoji="0" lang="en-US" altLang="en-US" sz="1600" b="0" i="0" u="none" strike="noStrike" cap="none" normalizeH="0" dirty="0">
                <a:ln>
                  <a:noFill/>
                </a:ln>
              </a:rPr>
              <a:t> plane</a:t>
            </a:r>
            <a:r>
              <a:rPr kumimoji="0" lang="en-US" altLang="en-US" sz="1600" b="0" i="0" u="none" strike="noStrike" cap="none" normalizeH="0" baseline="0" dirty="0">
                <a:ln>
                  <a:noFill/>
                </a:ln>
              </a:rPr>
              <a:t>,</a:t>
            </a:r>
            <a:r>
              <a:rPr lang="en-US" altLang="en-US" sz="1600" dirty="0"/>
              <a:t> </a:t>
            </a:r>
            <a:r>
              <a:rPr kumimoji="0" lang="en-US" altLang="en-US" sz="1600" b="0" i="0" u="none" strike="noStrike" cap="none" normalizeH="0" baseline="0" dirty="0">
                <a:ln>
                  <a:noFill/>
                </a:ln>
              </a:rPr>
              <a:t>respectively.</a:t>
            </a:r>
          </a:p>
          <a:p>
            <a:pPr marL="0" marR="0" lvl="0" indent="-228600" defTabSz="914400" fontAlgn="base">
              <a:lnSpc>
                <a:spcPct val="110000"/>
              </a:lnSpc>
              <a:spcBef>
                <a:spcPct val="0"/>
              </a:spcBef>
              <a:spcAft>
                <a:spcPts val="600"/>
              </a:spcAft>
              <a:buClr>
                <a:schemeClr val="accent1"/>
              </a:buClr>
              <a:buSzPct val="100000"/>
              <a:buFont typeface="Arial" panose="020B0604020202020204" pitchFamily="34" charset="0"/>
              <a:buChar char="•"/>
              <a:tabLst/>
            </a:pPr>
            <a:r>
              <a:rPr kumimoji="0" lang="en-US" altLang="en-US" sz="1600" b="0" i="0" u="none" strike="noStrike" cap="none" normalizeH="0" baseline="0" dirty="0">
                <a:ln>
                  <a:noFill/>
                </a:ln>
              </a:rPr>
              <a:t>To visualize this, imagine you’re building a house and are standing in a room with only two of the four walls finished. (Assume the two finished walls are adjacent to each other.).</a:t>
            </a:r>
            <a:r>
              <a:rPr kumimoji="0" lang="en-US" altLang="en-US" sz="1600" b="0" i="0" u="none" strike="noStrike" cap="none" normalizeH="0" dirty="0">
                <a:ln>
                  <a:noFill/>
                </a:ln>
              </a:rPr>
              <a:t> </a:t>
            </a:r>
            <a:r>
              <a:rPr kumimoji="0" lang="en-US" altLang="en-US" sz="1600" b="0" i="0" u="none" strike="noStrike" cap="none" normalizeH="0" baseline="0" dirty="0">
                <a:ln>
                  <a:noFill/>
                </a:ln>
              </a:rPr>
              <a:t> If you stand with your back to the corner where the two finished walls meet, facing out into the room, the floor is the </a:t>
            </a:r>
            <a:r>
              <a:rPr kumimoji="0" lang="en-US" altLang="en-US" sz="1600" b="0" i="1" u="none" strike="noStrike" cap="none" normalizeH="0" baseline="0" dirty="0" err="1">
                <a:ln>
                  <a:noFill/>
                </a:ln>
              </a:rPr>
              <a:t>xy</a:t>
            </a:r>
            <a:r>
              <a:rPr kumimoji="0" lang="en-US" altLang="en-US" sz="1600" b="0" i="1" u="none" strike="noStrike" cap="none" normalizeH="0" baseline="0" dirty="0">
                <a:ln>
                  <a:noFill/>
                </a:ln>
              </a:rPr>
              <a:t>-</a:t>
            </a:r>
            <a:r>
              <a:rPr kumimoji="0" lang="en-US" altLang="en-US" sz="1600" b="0" i="0" u="none" strike="noStrike" cap="none" normalizeH="0" baseline="0" dirty="0">
                <a:ln>
                  <a:noFill/>
                </a:ln>
              </a:rPr>
              <a:t>plane, the wall to your right is the</a:t>
            </a:r>
            <a:r>
              <a:rPr kumimoji="0" lang="en-US" altLang="en-US" sz="1600" b="0" i="1" u="none" strike="noStrike" cap="none" normalizeH="0" baseline="0" dirty="0">
                <a:ln>
                  <a:noFill/>
                </a:ln>
              </a:rPr>
              <a:t> </a:t>
            </a:r>
            <a:r>
              <a:rPr kumimoji="0" lang="en-US" altLang="en-US" sz="1600" b="0" i="1" u="none" strike="noStrike" cap="none" normalizeH="0" baseline="0" dirty="0" err="1">
                <a:ln>
                  <a:noFill/>
                </a:ln>
              </a:rPr>
              <a:t>xz</a:t>
            </a:r>
            <a:r>
              <a:rPr kumimoji="0" lang="en-US" altLang="en-US" sz="1600" b="0" i="0" u="none" strike="noStrike" cap="none" normalizeH="0" baseline="0" dirty="0">
                <a:ln>
                  <a:noFill/>
                </a:ln>
              </a:rPr>
              <a:t>-plane, and the wall to your left is the</a:t>
            </a:r>
            <a:r>
              <a:rPr kumimoji="0" lang="en-US" altLang="en-US" sz="1600" b="0" i="1" u="none" strike="noStrike" cap="none" normalizeH="0" baseline="0" dirty="0">
                <a:ln>
                  <a:noFill/>
                </a:ln>
              </a:rPr>
              <a:t> </a:t>
            </a:r>
            <a:r>
              <a:rPr kumimoji="0" lang="en-US" altLang="en-US" sz="1600" b="0" i="1" u="none" strike="noStrike" cap="none" normalizeH="0" baseline="0" dirty="0" err="1">
                <a:ln>
                  <a:noFill/>
                </a:ln>
              </a:rPr>
              <a:t>yz</a:t>
            </a:r>
            <a:r>
              <a:rPr kumimoji="0" lang="en-US" altLang="en-US" sz="1600" b="0" i="0" u="none" strike="noStrike" cap="none" normalizeH="0" baseline="0" dirty="0">
                <a:ln>
                  <a:noFill/>
                </a:ln>
              </a:rPr>
              <a:t>-plane.      </a:t>
            </a:r>
          </a:p>
        </p:txBody>
      </p:sp>
      <p:pic>
        <p:nvPicPr>
          <p:cNvPr id="2050" name="Picture 2" descr="This figure is the first octant of a 3-dimensional coordinate system. Also, there are the x y-plane represented with a rectangle with the x and y axes on the plane. There is also the x z-plane on the x and z axes and the y z-plane on the y and z axes.">
            <a:extLst>
              <a:ext uri="{FF2B5EF4-FFF2-40B4-BE49-F238E27FC236}">
                <a16:creationId xmlns:a16="http://schemas.microsoft.com/office/drawing/2014/main" id="{C2D33608-4CD2-44B3-AC53-2DD30B5183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60626" y="729586"/>
            <a:ext cx="4177374" cy="466076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48">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51" name="Straight Connector 150">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89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78" name="Rectangle 7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079" name="Picture 7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80" name="Straight Connector 7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81" name="Straight Connector 78">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3">
                <a:extLst>
                  <a:ext uri="{FF2B5EF4-FFF2-40B4-BE49-F238E27FC236}">
                    <a16:creationId xmlns:a16="http://schemas.microsoft.com/office/drawing/2014/main" id="{6B6F95BA-5508-4AE2-9659-E8DC8CB8A02F}"/>
                  </a:ext>
                </a:extLst>
              </p:cNvPr>
              <p:cNvSpPr>
                <a:spLocks noChangeArrowheads="1"/>
              </p:cNvSpPr>
              <p:nvPr/>
            </p:nvSpPr>
            <p:spPr bwMode="auto">
              <a:xfrm>
                <a:off x="279133" y="2015735"/>
                <a:ext cx="8431730" cy="3450613"/>
              </a:xfrm>
              <a:prstGeom prst="rect">
                <a:avLst/>
              </a:prstGeom>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fontScale="25000" lnSpcReduction="20000"/>
              </a:bodyPr>
              <a:lstStyle/>
              <a:p>
                <a:pPr marR="0" lvl="0" defTabSz="914400" fontAlgn="base">
                  <a:lnSpc>
                    <a:spcPct val="110000"/>
                  </a:lnSpc>
                  <a:spcBef>
                    <a:spcPct val="0"/>
                  </a:spcBef>
                  <a:spcAft>
                    <a:spcPts val="600"/>
                  </a:spcAft>
                  <a:buClr>
                    <a:schemeClr val="accent1"/>
                  </a:buClr>
                  <a:buSzPct val="100000"/>
                  <a:tabLst/>
                </a:pPr>
                <a:r>
                  <a:rPr lang="en-US" altLang="en-US" sz="5600" b="1" u="sng" dirty="0"/>
                  <a:t>Continue geometry of 3D space:</a:t>
                </a:r>
              </a:p>
              <a:p>
                <a:pPr marL="285750" marR="0" lvl="0" indent="-285750" defTabSz="914400" fontAlgn="base">
                  <a:lnSpc>
                    <a:spcPct val="110000"/>
                  </a:lnSpc>
                  <a:spcBef>
                    <a:spcPct val="0"/>
                  </a:spcBef>
                  <a:spcAft>
                    <a:spcPts val="600"/>
                  </a:spcAft>
                  <a:buClr>
                    <a:schemeClr val="accent1"/>
                  </a:buClr>
                  <a:buSzPct val="100000"/>
                  <a:buFont typeface="Arial" panose="020B0604020202020204" pitchFamily="34" charset="0"/>
                  <a:buChar char="•"/>
                  <a:tabLst/>
                </a:pPr>
                <a:r>
                  <a:rPr lang="en-US" altLang="en-US" sz="5600" dirty="0"/>
                  <a:t>Let </a:t>
                </a:r>
                <a:r>
                  <a:rPr lang="en-US" altLang="en-US" sz="5600" i="1" dirty="0"/>
                  <a:t>u</a:t>
                </a:r>
                <a:r>
                  <a:rPr lang="en-US" altLang="en-US" sz="5600" dirty="0"/>
                  <a:t>=(1,0,0), </a:t>
                </a:r>
                <a:r>
                  <a:rPr lang="en-US" altLang="en-US" sz="5600" i="1" dirty="0"/>
                  <a:t>v</a:t>
                </a:r>
                <a:r>
                  <a:rPr lang="en-US" altLang="en-US" sz="5600" dirty="0"/>
                  <a:t>=(0,1,0) and </a:t>
                </a:r>
                <a:r>
                  <a:rPr lang="en-US" altLang="en-US" sz="5600" i="1" dirty="0"/>
                  <a:t>w</a:t>
                </a:r>
                <a:r>
                  <a:rPr lang="en-US" altLang="en-US" sz="5600" dirty="0"/>
                  <a:t>=(0,0,1).  As before, if we consider the linear combination </a:t>
                </a:r>
                <a14:m>
                  <m:oMath xmlns:m="http://schemas.openxmlformats.org/officeDocument/2006/math">
                    <m:r>
                      <a:rPr lang="en-US" altLang="en-US" sz="5600" i="1" smtClean="0">
                        <a:latin typeface="Cambria Math" panose="02040503050406030204" pitchFamily="18" charset="0"/>
                        <a:ea typeface="Cambria Math" panose="02040503050406030204" pitchFamily="18" charset="0"/>
                      </a:rPr>
                      <m:t>𝛼</m:t>
                    </m:r>
                    <m:r>
                      <a:rPr lang="en-US" altLang="en-US" sz="5600" b="0" i="1" smtClean="0">
                        <a:latin typeface="Cambria Math" panose="02040503050406030204" pitchFamily="18" charset="0"/>
                        <a:ea typeface="Cambria Math" panose="02040503050406030204" pitchFamily="18" charset="0"/>
                      </a:rPr>
                      <m:t>𝑢</m:t>
                    </m:r>
                    <m:r>
                      <a:rPr lang="en-US" altLang="en-US" sz="5600" b="0" i="1" smtClean="0">
                        <a:latin typeface="Cambria Math" panose="02040503050406030204" pitchFamily="18" charset="0"/>
                        <a:ea typeface="Cambria Math" panose="02040503050406030204" pitchFamily="18" charset="0"/>
                      </a:rPr>
                      <m:t>+</m:t>
                    </m:r>
                    <m:r>
                      <a:rPr lang="en-US" altLang="en-US" sz="5600" b="0" i="1" smtClean="0">
                        <a:latin typeface="Cambria Math" panose="02040503050406030204" pitchFamily="18" charset="0"/>
                        <a:ea typeface="Cambria Math" panose="02040503050406030204" pitchFamily="18" charset="0"/>
                      </a:rPr>
                      <m:t>𝛽</m:t>
                    </m:r>
                    <m:r>
                      <a:rPr lang="en-US" altLang="en-US" sz="5600" b="0" i="1" smtClean="0">
                        <a:latin typeface="Cambria Math" panose="02040503050406030204" pitchFamily="18" charset="0"/>
                        <a:ea typeface="Cambria Math" panose="02040503050406030204" pitchFamily="18" charset="0"/>
                      </a:rPr>
                      <m:t>𝑣</m:t>
                    </m:r>
                    <m:r>
                      <a:rPr lang="en-US" altLang="en-US" sz="5600" b="0" i="1" smtClean="0">
                        <a:latin typeface="Cambria Math" panose="02040503050406030204" pitchFamily="18" charset="0"/>
                        <a:ea typeface="Cambria Math" panose="02040503050406030204" pitchFamily="18" charset="0"/>
                      </a:rPr>
                      <m:t>+</m:t>
                    </m:r>
                    <m:r>
                      <a:rPr lang="en-US" altLang="en-US" sz="5600" b="0" i="1" smtClean="0">
                        <a:latin typeface="Cambria Math" panose="02040503050406030204" pitchFamily="18" charset="0"/>
                        <a:ea typeface="Cambria Math" panose="02040503050406030204" pitchFamily="18" charset="0"/>
                      </a:rPr>
                      <m:t>𝛾</m:t>
                    </m:r>
                    <m:r>
                      <a:rPr lang="en-US" altLang="en-US" sz="5600" b="0" i="1" smtClean="0">
                        <a:latin typeface="Cambria Math" panose="02040503050406030204" pitchFamily="18" charset="0"/>
                        <a:ea typeface="Cambria Math" panose="02040503050406030204" pitchFamily="18" charset="0"/>
                      </a:rPr>
                      <m:t>𝑤</m:t>
                    </m:r>
                    <m:r>
                      <a:rPr lang="en-US" altLang="en-US" sz="5600" b="0" i="1" smtClean="0">
                        <a:latin typeface="Cambria Math" panose="02040503050406030204" pitchFamily="18" charset="0"/>
                        <a:ea typeface="Cambria Math" panose="02040503050406030204" pitchFamily="18" charset="0"/>
                      </a:rPr>
                      <m:t>, </m:t>
                    </m:r>
                  </m:oMath>
                </a14:m>
                <a:r>
                  <a:rPr lang="en-US" altLang="en-US" sz="5600" dirty="0"/>
                  <a:t>for all scalars </a:t>
                </a:r>
                <a14:m>
                  <m:oMath xmlns:m="http://schemas.openxmlformats.org/officeDocument/2006/math">
                    <m:r>
                      <a:rPr lang="en-US" altLang="en-US" sz="5600" i="1" smtClean="0">
                        <a:latin typeface="Cambria Math" panose="02040503050406030204" pitchFamily="18" charset="0"/>
                        <a:ea typeface="Cambria Math" panose="02040503050406030204" pitchFamily="18" charset="0"/>
                      </a:rPr>
                      <m:t>𝛼</m:t>
                    </m:r>
                    <m:r>
                      <a:rPr lang="en-US" altLang="en-US" sz="5600" b="0" i="1" smtClean="0">
                        <a:latin typeface="Cambria Math" panose="02040503050406030204" pitchFamily="18" charset="0"/>
                        <a:ea typeface="Cambria Math" panose="02040503050406030204" pitchFamily="18" charset="0"/>
                      </a:rPr>
                      <m:t>,</m:t>
                    </m:r>
                    <m:r>
                      <a:rPr lang="en-US" altLang="en-US" sz="5600" b="0" i="1" smtClean="0">
                        <a:latin typeface="Cambria Math" panose="02040503050406030204" pitchFamily="18" charset="0"/>
                        <a:ea typeface="Cambria Math" panose="02040503050406030204" pitchFamily="18" charset="0"/>
                      </a:rPr>
                      <m:t>𝛽</m:t>
                    </m:r>
                  </m:oMath>
                </a14:m>
                <a:r>
                  <a:rPr lang="en-US" altLang="en-US" sz="5600" dirty="0"/>
                  <a:t> and </a:t>
                </a:r>
                <a14:m>
                  <m:oMath xmlns:m="http://schemas.openxmlformats.org/officeDocument/2006/math">
                    <m:r>
                      <a:rPr lang="en-US" altLang="en-US" sz="5600" i="1">
                        <a:latin typeface="Cambria Math" panose="02040503050406030204" pitchFamily="18" charset="0"/>
                        <a:ea typeface="Cambria Math" panose="02040503050406030204" pitchFamily="18" charset="0"/>
                      </a:rPr>
                      <m:t>𝛾</m:t>
                    </m:r>
                  </m:oMath>
                </a14:m>
                <a:r>
                  <a:rPr lang="en-US" altLang="en-US" sz="5600" dirty="0"/>
                  <a:t> in the real line, then it will cover whole three-dimensional space.  These three vectors </a:t>
                </a:r>
                <a:r>
                  <a:rPr lang="en-US" altLang="en-US" sz="5600" i="1" dirty="0" err="1"/>
                  <a:t>u,v</a:t>
                </a:r>
                <a:r>
                  <a:rPr lang="en-US" altLang="en-US" sz="5600" i="1" dirty="0"/>
                  <a:t> and w</a:t>
                </a:r>
                <a:r>
                  <a:rPr lang="en-US" altLang="en-US" sz="5600" dirty="0"/>
                  <a:t> are linearly independent. This is an example of vector space over set of real numbers. </a:t>
                </a:r>
              </a:p>
              <a:p>
                <a:pPr marL="285750" marR="0" lvl="0" indent="-285750" defTabSz="914400" fontAlgn="base">
                  <a:lnSpc>
                    <a:spcPct val="110000"/>
                  </a:lnSpc>
                  <a:spcBef>
                    <a:spcPct val="0"/>
                  </a:spcBef>
                  <a:spcAft>
                    <a:spcPts val="600"/>
                  </a:spcAft>
                  <a:buClr>
                    <a:schemeClr val="accent1"/>
                  </a:buClr>
                  <a:buSzPct val="100000"/>
                  <a:buFont typeface="Arial" panose="020B0604020202020204" pitchFamily="34" charset="0"/>
                  <a:buChar char="•"/>
                  <a:tabLst/>
                </a:pPr>
                <a:r>
                  <a:rPr lang="en-US" altLang="en-US" sz="5600" dirty="0"/>
                  <a:t>Suppose </a:t>
                </a:r>
                <a:r>
                  <a:rPr lang="en-US" altLang="en-US" sz="5600" i="1" dirty="0"/>
                  <a:t>u</a:t>
                </a:r>
                <a:r>
                  <a:rPr lang="en-US" altLang="en-US" sz="5600" dirty="0"/>
                  <a:t>=(1,0,0), </a:t>
                </a:r>
                <a:r>
                  <a:rPr lang="en-US" altLang="en-US" sz="5600" i="1" dirty="0"/>
                  <a:t>v</a:t>
                </a:r>
                <a:r>
                  <a:rPr lang="en-US" altLang="en-US" sz="5600" dirty="0"/>
                  <a:t>=(x,0,0) and </a:t>
                </a:r>
                <a:r>
                  <a:rPr lang="en-US" altLang="en-US" sz="5600" i="1" dirty="0"/>
                  <a:t>w</a:t>
                </a:r>
                <a:r>
                  <a:rPr lang="en-US" altLang="en-US" sz="5600" dirty="0"/>
                  <a:t>=(y,0,0).  Then the linear combination </a:t>
                </a:r>
                <a14:m>
                  <m:oMath xmlns:m="http://schemas.openxmlformats.org/officeDocument/2006/math">
                    <m:r>
                      <a:rPr lang="en-US" altLang="en-US" sz="5600" i="1" smtClean="0">
                        <a:latin typeface="Cambria Math" panose="02040503050406030204" pitchFamily="18" charset="0"/>
                        <a:ea typeface="Cambria Math" panose="02040503050406030204" pitchFamily="18" charset="0"/>
                      </a:rPr>
                      <m:t>𝛼</m:t>
                    </m:r>
                    <m:r>
                      <a:rPr lang="en-US" altLang="en-US" sz="5600" b="0" i="1" smtClean="0">
                        <a:latin typeface="Cambria Math" panose="02040503050406030204" pitchFamily="18" charset="0"/>
                        <a:ea typeface="Cambria Math" panose="02040503050406030204" pitchFamily="18" charset="0"/>
                      </a:rPr>
                      <m:t>𝑢</m:t>
                    </m:r>
                    <m:r>
                      <a:rPr lang="en-US" altLang="en-US" sz="5600" b="0" i="1" smtClean="0">
                        <a:latin typeface="Cambria Math" panose="02040503050406030204" pitchFamily="18" charset="0"/>
                        <a:ea typeface="Cambria Math" panose="02040503050406030204" pitchFamily="18" charset="0"/>
                      </a:rPr>
                      <m:t>+</m:t>
                    </m:r>
                    <m:r>
                      <a:rPr lang="en-US" altLang="en-US" sz="5600" b="0" i="1" smtClean="0">
                        <a:latin typeface="Cambria Math" panose="02040503050406030204" pitchFamily="18" charset="0"/>
                        <a:ea typeface="Cambria Math" panose="02040503050406030204" pitchFamily="18" charset="0"/>
                      </a:rPr>
                      <m:t>𝛽</m:t>
                    </m:r>
                    <m:r>
                      <a:rPr lang="en-US" altLang="en-US" sz="5600" b="0" i="1" smtClean="0">
                        <a:latin typeface="Cambria Math" panose="02040503050406030204" pitchFamily="18" charset="0"/>
                        <a:ea typeface="Cambria Math" panose="02040503050406030204" pitchFamily="18" charset="0"/>
                      </a:rPr>
                      <m:t>𝑣</m:t>
                    </m:r>
                    <m:r>
                      <a:rPr lang="en-US" altLang="en-US" sz="5600" b="0" i="1" smtClean="0">
                        <a:latin typeface="Cambria Math" panose="02040503050406030204" pitchFamily="18" charset="0"/>
                        <a:ea typeface="Cambria Math" panose="02040503050406030204" pitchFamily="18" charset="0"/>
                      </a:rPr>
                      <m:t>+</m:t>
                    </m:r>
                    <m:r>
                      <a:rPr lang="en-US" altLang="en-US" sz="5600" b="0" i="1" smtClean="0">
                        <a:latin typeface="Cambria Math" panose="02040503050406030204" pitchFamily="18" charset="0"/>
                        <a:ea typeface="Cambria Math" panose="02040503050406030204" pitchFamily="18" charset="0"/>
                      </a:rPr>
                      <m:t>𝛾</m:t>
                    </m:r>
                    <m:r>
                      <a:rPr lang="en-US" altLang="en-US" sz="5600" b="0" i="1" smtClean="0">
                        <a:latin typeface="Cambria Math" panose="02040503050406030204" pitchFamily="18" charset="0"/>
                        <a:ea typeface="Cambria Math" panose="02040503050406030204" pitchFamily="18" charset="0"/>
                      </a:rPr>
                      <m:t>𝑤</m:t>
                    </m:r>
                    <m:r>
                      <a:rPr lang="en-US" altLang="en-US" sz="5600" b="0" i="1" smtClean="0">
                        <a:latin typeface="Cambria Math" panose="02040503050406030204" pitchFamily="18" charset="0"/>
                        <a:ea typeface="Cambria Math" panose="02040503050406030204" pitchFamily="18" charset="0"/>
                      </a:rPr>
                      <m:t>, </m:t>
                    </m:r>
                  </m:oMath>
                </a14:m>
                <a:r>
                  <a:rPr lang="en-US" altLang="en-US" sz="5600" dirty="0"/>
                  <a:t>for all scalars </a:t>
                </a:r>
                <a14:m>
                  <m:oMath xmlns:m="http://schemas.openxmlformats.org/officeDocument/2006/math">
                    <m:r>
                      <a:rPr lang="en-US" altLang="en-US" sz="5600" i="1" smtClean="0">
                        <a:latin typeface="Cambria Math" panose="02040503050406030204" pitchFamily="18" charset="0"/>
                        <a:ea typeface="Cambria Math" panose="02040503050406030204" pitchFamily="18" charset="0"/>
                      </a:rPr>
                      <m:t>𝛼</m:t>
                    </m:r>
                    <m:r>
                      <a:rPr lang="en-US" altLang="en-US" sz="5600" b="0" i="1" smtClean="0">
                        <a:latin typeface="Cambria Math" panose="02040503050406030204" pitchFamily="18" charset="0"/>
                        <a:ea typeface="Cambria Math" panose="02040503050406030204" pitchFamily="18" charset="0"/>
                      </a:rPr>
                      <m:t>,</m:t>
                    </m:r>
                    <m:r>
                      <a:rPr lang="en-US" altLang="en-US" sz="5600" b="0" i="1" smtClean="0">
                        <a:latin typeface="Cambria Math" panose="02040503050406030204" pitchFamily="18" charset="0"/>
                        <a:ea typeface="Cambria Math" panose="02040503050406030204" pitchFamily="18" charset="0"/>
                      </a:rPr>
                      <m:t>𝛽</m:t>
                    </m:r>
                  </m:oMath>
                </a14:m>
                <a:r>
                  <a:rPr lang="en-US" altLang="en-US" sz="5600" dirty="0"/>
                  <a:t> and </a:t>
                </a:r>
                <a14:m>
                  <m:oMath xmlns:m="http://schemas.openxmlformats.org/officeDocument/2006/math">
                    <m:r>
                      <a:rPr lang="en-US" altLang="en-US" sz="5600" i="1">
                        <a:latin typeface="Cambria Math" panose="02040503050406030204" pitchFamily="18" charset="0"/>
                        <a:ea typeface="Cambria Math" panose="02040503050406030204" pitchFamily="18" charset="0"/>
                      </a:rPr>
                      <m:t>𝛾</m:t>
                    </m:r>
                  </m:oMath>
                </a14:m>
                <a:r>
                  <a:rPr lang="en-US" altLang="en-US" sz="5600" dirty="0"/>
                  <a:t> in the real line, represent the line </a:t>
                </a:r>
                <a14:m>
                  <m:oMath xmlns:m="http://schemas.openxmlformats.org/officeDocument/2006/math">
                    <m:r>
                      <a:rPr lang="en-US" altLang="en-US" sz="5600" b="0" i="0" smtClean="0">
                        <a:latin typeface="Cambria Math" panose="02040503050406030204" pitchFamily="18" charset="0"/>
                        <a:ea typeface="Cambria Math" panose="02040503050406030204" pitchFamily="18" charset="0"/>
                      </a:rPr>
                      <m:t>{</m:t>
                    </m:r>
                    <m:r>
                      <a:rPr lang="en-US" altLang="en-US" sz="5600" i="1" smtClean="0">
                        <a:latin typeface="Cambria Math" panose="02040503050406030204" pitchFamily="18" charset="0"/>
                        <a:ea typeface="Cambria Math" panose="02040503050406030204" pitchFamily="18" charset="0"/>
                      </a:rPr>
                      <m:t>𝛼</m:t>
                    </m:r>
                  </m:oMath>
                </a14:m>
                <a:r>
                  <a:rPr lang="en-US" altLang="en-US" sz="5600" dirty="0"/>
                  <a:t>u} passing through the origin.  Also note that these three vectors </a:t>
                </a:r>
                <a:r>
                  <a:rPr lang="en-US" altLang="en-US" sz="5600" i="1" dirty="0" err="1"/>
                  <a:t>u,v</a:t>
                </a:r>
                <a:r>
                  <a:rPr lang="en-US" altLang="en-US" sz="5600" i="1" dirty="0"/>
                  <a:t> and w </a:t>
                </a:r>
                <a:r>
                  <a:rPr lang="en-US" altLang="en-US" sz="5600" dirty="0"/>
                  <a:t>are linearly dependent.  All one-dimensional subspaces in three-dimensional space are of the form </a:t>
                </a:r>
                <a14:m>
                  <m:oMath xmlns:m="http://schemas.openxmlformats.org/officeDocument/2006/math">
                    <m:r>
                      <a:rPr lang="en-US" altLang="en-US" sz="5600">
                        <a:latin typeface="Cambria Math" panose="02040503050406030204" pitchFamily="18" charset="0"/>
                        <a:ea typeface="Cambria Math" panose="02040503050406030204" pitchFamily="18" charset="0"/>
                      </a:rPr>
                      <m:t>{</m:t>
                    </m:r>
                    <m:r>
                      <a:rPr lang="en-US" altLang="en-US" sz="5600" i="1">
                        <a:latin typeface="Cambria Math" panose="02040503050406030204" pitchFamily="18" charset="0"/>
                        <a:ea typeface="Cambria Math" panose="02040503050406030204" pitchFamily="18" charset="0"/>
                      </a:rPr>
                      <m:t>𝛼</m:t>
                    </m:r>
                  </m:oMath>
                </a14:m>
                <a:r>
                  <a:rPr lang="en-US" altLang="en-US" sz="5600" dirty="0"/>
                  <a:t>u} .</a:t>
                </a:r>
              </a:p>
              <a:p>
                <a:pPr marL="285750" indent="-285750" defTabSz="914400" fontAlgn="base">
                  <a:lnSpc>
                    <a:spcPct val="110000"/>
                  </a:lnSpc>
                  <a:spcBef>
                    <a:spcPct val="0"/>
                  </a:spcBef>
                  <a:spcAft>
                    <a:spcPts val="600"/>
                  </a:spcAft>
                  <a:buClr>
                    <a:schemeClr val="accent1"/>
                  </a:buClr>
                  <a:buSzPct val="100000"/>
                  <a:buFont typeface="Arial" panose="020B0604020202020204" pitchFamily="34" charset="0"/>
                  <a:buChar char="•"/>
                </a:pPr>
                <a:r>
                  <a:rPr lang="en-US" altLang="en-US" sz="5600" dirty="0"/>
                  <a:t>Also, if  </a:t>
                </a:r>
                <a:r>
                  <a:rPr lang="en-US" altLang="en-US" sz="5600" i="1" dirty="0"/>
                  <a:t>u</a:t>
                </a:r>
                <a:r>
                  <a:rPr lang="en-US" altLang="en-US" sz="5600" dirty="0"/>
                  <a:t>=(1,0,0), v=(0,1,0) and w=(x,y,0), then the linear combination </a:t>
                </a:r>
                <a14:m>
                  <m:oMath xmlns:m="http://schemas.openxmlformats.org/officeDocument/2006/math">
                    <m:r>
                      <a:rPr lang="en-US" altLang="en-US" sz="5600" i="1" smtClean="0">
                        <a:latin typeface="Cambria Math" panose="02040503050406030204" pitchFamily="18" charset="0"/>
                        <a:ea typeface="Cambria Math" panose="02040503050406030204" pitchFamily="18" charset="0"/>
                      </a:rPr>
                      <m:t>𝛼</m:t>
                    </m:r>
                    <m:r>
                      <a:rPr lang="en-US" altLang="en-US" sz="5600" b="0" i="1" smtClean="0">
                        <a:latin typeface="Cambria Math" panose="02040503050406030204" pitchFamily="18" charset="0"/>
                        <a:ea typeface="Cambria Math" panose="02040503050406030204" pitchFamily="18" charset="0"/>
                      </a:rPr>
                      <m:t>𝑢</m:t>
                    </m:r>
                    <m:r>
                      <a:rPr lang="en-US" altLang="en-US" sz="5600" b="0" i="1" smtClean="0">
                        <a:latin typeface="Cambria Math" panose="02040503050406030204" pitchFamily="18" charset="0"/>
                        <a:ea typeface="Cambria Math" panose="02040503050406030204" pitchFamily="18" charset="0"/>
                      </a:rPr>
                      <m:t>+</m:t>
                    </m:r>
                    <m:r>
                      <a:rPr lang="en-US" altLang="en-US" sz="5600" b="0" i="1" smtClean="0">
                        <a:latin typeface="Cambria Math" panose="02040503050406030204" pitchFamily="18" charset="0"/>
                        <a:ea typeface="Cambria Math" panose="02040503050406030204" pitchFamily="18" charset="0"/>
                      </a:rPr>
                      <m:t>𝛽</m:t>
                    </m:r>
                    <m:r>
                      <a:rPr lang="en-US" altLang="en-US" sz="5600" b="0" i="1" smtClean="0">
                        <a:latin typeface="Cambria Math" panose="02040503050406030204" pitchFamily="18" charset="0"/>
                        <a:ea typeface="Cambria Math" panose="02040503050406030204" pitchFamily="18" charset="0"/>
                      </a:rPr>
                      <m:t>𝑣</m:t>
                    </m:r>
                    <m:r>
                      <a:rPr lang="en-US" altLang="en-US" sz="5600" b="0" i="1" smtClean="0">
                        <a:latin typeface="Cambria Math" panose="02040503050406030204" pitchFamily="18" charset="0"/>
                        <a:ea typeface="Cambria Math" panose="02040503050406030204" pitchFamily="18" charset="0"/>
                      </a:rPr>
                      <m:t>+</m:t>
                    </m:r>
                    <m:r>
                      <a:rPr lang="en-US" altLang="en-US" sz="5600" b="0" i="1" smtClean="0">
                        <a:latin typeface="Cambria Math" panose="02040503050406030204" pitchFamily="18" charset="0"/>
                        <a:ea typeface="Cambria Math" panose="02040503050406030204" pitchFamily="18" charset="0"/>
                      </a:rPr>
                      <m:t>𝛾</m:t>
                    </m:r>
                    <m:r>
                      <a:rPr lang="en-US" altLang="en-US" sz="5600" b="0" i="1" smtClean="0">
                        <a:latin typeface="Cambria Math" panose="02040503050406030204" pitchFamily="18" charset="0"/>
                        <a:ea typeface="Cambria Math" panose="02040503050406030204" pitchFamily="18" charset="0"/>
                      </a:rPr>
                      <m:t>𝑤</m:t>
                    </m:r>
                    <m:r>
                      <a:rPr lang="en-US" altLang="en-US" sz="5600" b="0" i="1" smtClean="0">
                        <a:latin typeface="Cambria Math" panose="02040503050406030204" pitchFamily="18" charset="0"/>
                        <a:ea typeface="Cambria Math" panose="02040503050406030204" pitchFamily="18" charset="0"/>
                      </a:rPr>
                      <m:t>, </m:t>
                    </m:r>
                  </m:oMath>
                </a14:m>
                <a:r>
                  <a:rPr lang="en-US" altLang="en-US" sz="5600" dirty="0"/>
                  <a:t>for all scalars </a:t>
                </a:r>
                <a14:m>
                  <m:oMath xmlns:m="http://schemas.openxmlformats.org/officeDocument/2006/math">
                    <m:r>
                      <a:rPr lang="en-US" altLang="en-US" sz="5600" i="1" smtClean="0">
                        <a:latin typeface="Cambria Math" panose="02040503050406030204" pitchFamily="18" charset="0"/>
                        <a:ea typeface="Cambria Math" panose="02040503050406030204" pitchFamily="18" charset="0"/>
                      </a:rPr>
                      <m:t>𝛼</m:t>
                    </m:r>
                    <m:r>
                      <a:rPr lang="en-US" altLang="en-US" sz="5600" b="0" i="1" smtClean="0">
                        <a:latin typeface="Cambria Math" panose="02040503050406030204" pitchFamily="18" charset="0"/>
                        <a:ea typeface="Cambria Math" panose="02040503050406030204" pitchFamily="18" charset="0"/>
                      </a:rPr>
                      <m:t>,</m:t>
                    </m:r>
                    <m:r>
                      <a:rPr lang="en-US" altLang="en-US" sz="5600" b="0" i="1" smtClean="0">
                        <a:latin typeface="Cambria Math" panose="02040503050406030204" pitchFamily="18" charset="0"/>
                        <a:ea typeface="Cambria Math" panose="02040503050406030204" pitchFamily="18" charset="0"/>
                      </a:rPr>
                      <m:t>𝛽</m:t>
                    </m:r>
                  </m:oMath>
                </a14:m>
                <a:r>
                  <a:rPr lang="en-US" altLang="en-US" sz="5600" dirty="0"/>
                  <a:t> and </a:t>
                </a:r>
                <a14:m>
                  <m:oMath xmlns:m="http://schemas.openxmlformats.org/officeDocument/2006/math">
                    <m:r>
                      <a:rPr lang="en-US" altLang="en-US" sz="5600" i="1">
                        <a:latin typeface="Cambria Math" panose="02040503050406030204" pitchFamily="18" charset="0"/>
                        <a:ea typeface="Cambria Math" panose="02040503050406030204" pitchFamily="18" charset="0"/>
                      </a:rPr>
                      <m:t>𝛾</m:t>
                    </m:r>
                  </m:oMath>
                </a14:m>
                <a:r>
                  <a:rPr lang="en-US" altLang="en-US" sz="5600" dirty="0"/>
                  <a:t> in the real line, represent the plane </a:t>
                </a:r>
                <a14:m>
                  <m:oMath xmlns:m="http://schemas.openxmlformats.org/officeDocument/2006/math">
                    <m:r>
                      <a:rPr lang="en-US" altLang="en-US" sz="5600" b="0" i="0" smtClean="0">
                        <a:latin typeface="Cambria Math" panose="02040503050406030204" pitchFamily="18" charset="0"/>
                        <a:ea typeface="Cambria Math" panose="02040503050406030204" pitchFamily="18" charset="0"/>
                      </a:rPr>
                      <m:t>{</m:t>
                    </m:r>
                    <m:r>
                      <a:rPr lang="en-US" altLang="en-US" sz="5600" i="1" smtClean="0">
                        <a:latin typeface="Cambria Math" panose="02040503050406030204" pitchFamily="18" charset="0"/>
                        <a:ea typeface="Cambria Math" panose="02040503050406030204" pitchFamily="18" charset="0"/>
                      </a:rPr>
                      <m:t>𝛼</m:t>
                    </m:r>
                  </m:oMath>
                </a14:m>
                <a:r>
                  <a:rPr lang="en-US" altLang="en-US" sz="5600" dirty="0"/>
                  <a:t>u+</a:t>
                </a:r>
                <a14:m>
                  <m:oMath xmlns:m="http://schemas.openxmlformats.org/officeDocument/2006/math">
                    <m:r>
                      <a:rPr lang="en-US" altLang="en-US" sz="5600" i="1">
                        <a:latin typeface="Cambria Math" panose="02040503050406030204" pitchFamily="18" charset="0"/>
                        <a:ea typeface="Cambria Math" panose="02040503050406030204" pitchFamily="18" charset="0"/>
                      </a:rPr>
                      <m:t>𝛽</m:t>
                    </m:r>
                  </m:oMath>
                </a14:m>
                <a:r>
                  <a:rPr lang="en-US" altLang="en-US" sz="5600" dirty="0"/>
                  <a:t>v} passing through the origin.  Also,  all two-dimensional subspaces in three-dimensional space are of the form </a:t>
                </a:r>
                <a14:m>
                  <m:oMath xmlns:m="http://schemas.openxmlformats.org/officeDocument/2006/math">
                    <m:r>
                      <a:rPr lang="en-US" altLang="en-US" sz="5600">
                        <a:latin typeface="Cambria Math" panose="02040503050406030204" pitchFamily="18" charset="0"/>
                        <a:ea typeface="Cambria Math" panose="02040503050406030204" pitchFamily="18" charset="0"/>
                      </a:rPr>
                      <m:t>{</m:t>
                    </m:r>
                    <m:r>
                      <a:rPr lang="en-US" altLang="en-US" sz="5600" i="1">
                        <a:latin typeface="Cambria Math" panose="02040503050406030204" pitchFamily="18" charset="0"/>
                        <a:ea typeface="Cambria Math" panose="02040503050406030204" pitchFamily="18" charset="0"/>
                      </a:rPr>
                      <m:t>𝛼</m:t>
                    </m:r>
                  </m:oMath>
                </a14:m>
                <a:r>
                  <a:rPr lang="en-US" altLang="en-US" sz="5600" dirty="0"/>
                  <a:t>u+</a:t>
                </a:r>
                <a:r>
                  <a:rPr lang="en-US" altLang="en-US" sz="5600" dirty="0">
                    <a:ea typeface="Cambria Math" panose="02040503050406030204" pitchFamily="18" charset="0"/>
                  </a:rPr>
                  <a:t> </a:t>
                </a:r>
                <a14:m>
                  <m:oMath xmlns:m="http://schemas.openxmlformats.org/officeDocument/2006/math">
                    <m:r>
                      <a:rPr lang="en-US" altLang="en-US" sz="5600" i="1">
                        <a:latin typeface="Cambria Math" panose="02040503050406030204" pitchFamily="18" charset="0"/>
                        <a:ea typeface="Cambria Math" panose="02040503050406030204" pitchFamily="18" charset="0"/>
                      </a:rPr>
                      <m:t>𝛽</m:t>
                    </m:r>
                  </m:oMath>
                </a14:m>
                <a:r>
                  <a:rPr lang="en-US" altLang="en-US" sz="5600" dirty="0"/>
                  <a:t>v} .  Also, observe that these vectors are linearly dependent.</a:t>
                </a:r>
              </a:p>
              <a:p>
                <a:pPr marL="285750" indent="-285750" defTabSz="914400" fontAlgn="base">
                  <a:lnSpc>
                    <a:spcPct val="110000"/>
                  </a:lnSpc>
                  <a:spcBef>
                    <a:spcPct val="0"/>
                  </a:spcBef>
                  <a:spcAft>
                    <a:spcPts val="600"/>
                  </a:spcAft>
                  <a:buClr>
                    <a:schemeClr val="accent1"/>
                  </a:buClr>
                  <a:buSzPct val="100000"/>
                  <a:buFont typeface="Arial" panose="020B0604020202020204" pitchFamily="34" charset="0"/>
                  <a:buChar char="•"/>
                </a:pPr>
                <a:r>
                  <a:rPr lang="en-US" altLang="en-US" sz="5600" dirty="0"/>
                  <a:t>As a conclusion, we see that if three vectors are linearly dependent, then it would not cover whole three-dimensional space.  Therefore,  these three terms linearly dependent, independent and linear combination are the heart of the linear algebra.</a:t>
                </a:r>
              </a:p>
              <a:p>
                <a:pPr marL="285750" indent="-285750" defTabSz="914400" fontAlgn="base">
                  <a:lnSpc>
                    <a:spcPct val="110000"/>
                  </a:lnSpc>
                  <a:spcBef>
                    <a:spcPct val="0"/>
                  </a:spcBef>
                  <a:spcAft>
                    <a:spcPts val="600"/>
                  </a:spcAft>
                  <a:buClr>
                    <a:schemeClr val="accent1"/>
                  </a:buClr>
                  <a:buSzPct val="100000"/>
                  <a:buFont typeface="Arial" panose="020B0604020202020204" pitchFamily="34" charset="0"/>
                  <a:buChar char="•"/>
                </a:pPr>
                <a:r>
                  <a:rPr lang="en-US" altLang="en-US" sz="5600" dirty="0"/>
                  <a:t>As above we have seen that for constructing the examples of vector space, we require two operations: one is addition, and another is scalar multiplication. Now, we recall the definition of abstract vector space.</a:t>
                </a:r>
              </a:p>
              <a:p>
                <a:pPr marL="285750" marR="0" lvl="0" indent="-285750" defTabSz="914400" fontAlgn="base">
                  <a:lnSpc>
                    <a:spcPct val="110000"/>
                  </a:lnSpc>
                  <a:spcBef>
                    <a:spcPct val="0"/>
                  </a:spcBef>
                  <a:spcAft>
                    <a:spcPts val="600"/>
                  </a:spcAft>
                  <a:buClr>
                    <a:schemeClr val="accent1"/>
                  </a:buClr>
                  <a:buSzPct val="100000"/>
                  <a:buFont typeface="Arial" panose="020B0604020202020204" pitchFamily="34" charset="0"/>
                  <a:buChar char="•"/>
                  <a:tabLst/>
                </a:pPr>
                <a:endParaRPr lang="en-US" altLang="en-US" sz="1400" dirty="0"/>
              </a:p>
              <a:p>
                <a:pPr marL="285750" marR="0" lvl="0" indent="-285750" defTabSz="914400" fontAlgn="base">
                  <a:lnSpc>
                    <a:spcPct val="110000"/>
                  </a:lnSpc>
                  <a:spcBef>
                    <a:spcPct val="0"/>
                  </a:spcBef>
                  <a:spcAft>
                    <a:spcPts val="600"/>
                  </a:spcAft>
                  <a:buClr>
                    <a:schemeClr val="accent1"/>
                  </a:buClr>
                  <a:buSzPct val="100000"/>
                  <a:buFont typeface="Arial" panose="020B0604020202020204" pitchFamily="34" charset="0"/>
                  <a:buChar char="•"/>
                  <a:tabLst/>
                </a:pPr>
                <a:endParaRPr lang="en-US" altLang="en-US" sz="1600" b="1" u="sng" dirty="0"/>
              </a:p>
              <a:p>
                <a:pPr marL="285750" marR="0" lvl="0" indent="-285750" defTabSz="914400" fontAlgn="base">
                  <a:lnSpc>
                    <a:spcPct val="110000"/>
                  </a:lnSpc>
                  <a:spcBef>
                    <a:spcPct val="0"/>
                  </a:spcBef>
                  <a:spcAft>
                    <a:spcPts val="600"/>
                  </a:spcAft>
                  <a:buClr>
                    <a:schemeClr val="accent1"/>
                  </a:buClr>
                  <a:buSzPct val="100000"/>
                  <a:buFont typeface="Arial" panose="020B0604020202020204" pitchFamily="34" charset="0"/>
                  <a:buChar char="•"/>
                  <a:tabLst/>
                </a:pPr>
                <a:r>
                  <a:rPr lang="en-US" altLang="en-US" sz="1400" dirty="0"/>
                  <a:t> </a:t>
                </a:r>
              </a:p>
            </p:txBody>
          </p:sp>
        </mc:Choice>
        <mc:Fallback xmlns="">
          <p:sp>
            <p:nvSpPr>
              <p:cNvPr id="2" name="Rectangle 3">
                <a:extLst>
                  <a:ext uri="{FF2B5EF4-FFF2-40B4-BE49-F238E27FC236}">
                    <a16:creationId xmlns:a16="http://schemas.microsoft.com/office/drawing/2014/main" id="{6B6F95BA-5508-4AE2-9659-E8DC8CB8A02F}"/>
                  </a:ext>
                </a:extLst>
              </p:cNvPr>
              <p:cNvSpPr>
                <a:spLocks noRot="1" noChangeAspect="1" noMove="1" noResize="1" noEditPoints="1" noAdjustHandles="1" noChangeArrowheads="1" noChangeShapeType="1" noTextEdit="1"/>
              </p:cNvSpPr>
              <p:nvPr/>
            </p:nvSpPr>
            <p:spPr bwMode="auto">
              <a:xfrm>
                <a:off x="279133" y="2015735"/>
                <a:ext cx="8431730" cy="3450613"/>
              </a:xfrm>
              <a:prstGeom prst="rect">
                <a:avLst/>
              </a:prstGeom>
              <a:blipFill>
                <a:blip r:embed="rId4"/>
                <a:stretch>
                  <a:fillRect l="-217" t="-883" r="-795" b="-8127"/>
                </a:stretch>
              </a:blip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pic>
        <p:nvPicPr>
          <p:cNvPr id="3076" name="Picture 4">
            <a:extLst>
              <a:ext uri="{FF2B5EF4-FFF2-40B4-BE49-F238E27FC236}">
                <a16:creationId xmlns:a16="http://schemas.microsoft.com/office/drawing/2014/main" id="{E8B16DB4-6B0E-4DAF-85C2-579B5CD01AD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24753" y="1919481"/>
            <a:ext cx="2926098" cy="261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210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12501-4BAF-427D-9C46-F06CA75470C5}"/>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p:spTree>
    <p:extLst>
      <p:ext uri="{BB962C8B-B14F-4D97-AF65-F5344CB8AC3E}">
        <p14:creationId xmlns:p14="http://schemas.microsoft.com/office/powerpoint/2010/main" val="32272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Table&#10;&#10;Description automatically generated with low confidence">
            <a:extLst>
              <a:ext uri="{FF2B5EF4-FFF2-40B4-BE49-F238E27FC236}">
                <a16:creationId xmlns:a16="http://schemas.microsoft.com/office/drawing/2014/main" id="{1797D46D-22B2-42CD-98A5-A945DFF8B25F}"/>
              </a:ext>
            </a:extLst>
          </p:cNvPr>
          <p:cNvPicPr>
            <a:picLocks noChangeAspect="1"/>
          </p:cNvPicPr>
          <p:nvPr/>
        </p:nvPicPr>
        <p:blipFill rotWithShape="1">
          <a:blip r:embed="rId2">
            <a:duotone>
              <a:prstClr val="black"/>
              <a:prstClr val="white"/>
            </a:duotone>
          </a:blip>
          <a:srcRect/>
          <a:stretch/>
        </p:blipFill>
        <p:spPr>
          <a:xfrm>
            <a:off x="20" y="10"/>
            <a:ext cx="12191980" cy="6857990"/>
          </a:xfrm>
          <a:prstGeom prst="rect">
            <a:avLst/>
          </a:prstGeom>
        </p:spPr>
      </p:pic>
    </p:spTree>
    <p:extLst>
      <p:ext uri="{BB962C8B-B14F-4D97-AF65-F5344CB8AC3E}">
        <p14:creationId xmlns:p14="http://schemas.microsoft.com/office/powerpoint/2010/main" val="392722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B0A60F2-E6FA-4BA8-BBC6-97E5142D590D}"/>
              </a:ext>
            </a:extLst>
          </p:cNvPr>
          <p:cNvPicPr>
            <a:picLocks noChangeAspect="1"/>
          </p:cNvPicPr>
          <p:nvPr/>
        </p:nvPicPr>
        <p:blipFill rotWithShape="1">
          <a:blip r:embed="rId2">
            <a:duotone>
              <a:prstClr val="black"/>
              <a:prstClr val="white"/>
            </a:duotone>
          </a:blip>
          <a:srcRect/>
          <a:stretch/>
        </p:blipFill>
        <p:spPr>
          <a:xfrm>
            <a:off x="20" y="10"/>
            <a:ext cx="12191980" cy="685799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B5E2502-6340-4795-9054-F7EA8133B6CF}"/>
                  </a:ext>
                </a:extLst>
              </p14:cNvPr>
              <p14:cNvContentPartPr/>
              <p14:nvPr/>
            </p14:nvContentPartPr>
            <p14:xfrm>
              <a:off x="984240" y="5987880"/>
              <a:ext cx="360" cy="360"/>
            </p14:xfrm>
          </p:contentPart>
        </mc:Choice>
        <mc:Fallback xmlns="">
          <p:pic>
            <p:nvPicPr>
              <p:cNvPr id="2" name="Ink 1">
                <a:extLst>
                  <a:ext uri="{FF2B5EF4-FFF2-40B4-BE49-F238E27FC236}">
                    <a16:creationId xmlns:a16="http://schemas.microsoft.com/office/drawing/2014/main" id="{6B5E2502-6340-4795-9054-F7EA8133B6CF}"/>
                  </a:ext>
                </a:extLst>
              </p:cNvPr>
              <p:cNvPicPr/>
              <p:nvPr/>
            </p:nvPicPr>
            <p:blipFill>
              <a:blip r:embed="rId4"/>
              <a:stretch>
                <a:fillRect/>
              </a:stretch>
            </p:blipFill>
            <p:spPr>
              <a:xfrm>
                <a:off x="974880" y="5978520"/>
                <a:ext cx="19080" cy="19080"/>
              </a:xfrm>
              <a:prstGeom prst="rect">
                <a:avLst/>
              </a:prstGeom>
            </p:spPr>
          </p:pic>
        </mc:Fallback>
      </mc:AlternateContent>
    </p:spTree>
    <p:extLst>
      <p:ext uri="{BB962C8B-B14F-4D97-AF65-F5344CB8AC3E}">
        <p14:creationId xmlns:p14="http://schemas.microsoft.com/office/powerpoint/2010/main" val="303678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09FE64-DE07-4B57-83D2-7673E7E0F745}"/>
              </a:ext>
            </a:extLst>
          </p:cNvPr>
          <p:cNvPicPr>
            <a:picLocks noChangeAspect="1"/>
          </p:cNvPicPr>
          <p:nvPr/>
        </p:nvPicPr>
        <p:blipFill rotWithShape="1">
          <a:blip r:embed="rId2">
            <a:duotone>
              <a:prstClr val="black"/>
              <a:prstClr val="white"/>
            </a:duotone>
          </a:blip>
          <a:src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80373FA-818A-4CD1-85C2-D442852E526D}"/>
                  </a:ext>
                </a:extLst>
              </p14:cNvPr>
              <p14:cNvContentPartPr/>
              <p14:nvPr/>
            </p14:nvContentPartPr>
            <p14:xfrm>
              <a:off x="2476440" y="4756320"/>
              <a:ext cx="360" cy="360"/>
            </p14:xfrm>
          </p:contentPart>
        </mc:Choice>
        <mc:Fallback xmlns="">
          <p:pic>
            <p:nvPicPr>
              <p:cNvPr id="2" name="Ink 1">
                <a:extLst>
                  <a:ext uri="{FF2B5EF4-FFF2-40B4-BE49-F238E27FC236}">
                    <a16:creationId xmlns:a16="http://schemas.microsoft.com/office/drawing/2014/main" id="{680373FA-818A-4CD1-85C2-D442852E526D}"/>
                  </a:ext>
                </a:extLst>
              </p:cNvPr>
              <p:cNvPicPr/>
              <p:nvPr/>
            </p:nvPicPr>
            <p:blipFill>
              <a:blip r:embed="rId4"/>
              <a:stretch>
                <a:fillRect/>
              </a:stretch>
            </p:blipFill>
            <p:spPr>
              <a:xfrm>
                <a:off x="2467080" y="4746960"/>
                <a:ext cx="19080" cy="19080"/>
              </a:xfrm>
              <a:prstGeom prst="rect">
                <a:avLst/>
              </a:prstGeom>
            </p:spPr>
          </p:pic>
        </mc:Fallback>
      </mc:AlternateContent>
    </p:spTree>
    <p:extLst>
      <p:ext uri="{BB962C8B-B14F-4D97-AF65-F5344CB8AC3E}">
        <p14:creationId xmlns:p14="http://schemas.microsoft.com/office/powerpoint/2010/main" val="202641372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1014</Words>
  <Application>Microsoft Office PowerPoint</Application>
  <PresentationFormat>Widescreen</PresentationFormat>
  <Paragraphs>28</Paragraphs>
  <Slides>35</Slides>
  <Notes>3</Notes>
  <HiddenSlides>0</HiddenSlides>
  <MMClips>2</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Concept of EIGEN VECTOR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Avijit Pal</dc:creator>
  <cp:lastModifiedBy>Unknown User</cp:lastModifiedBy>
  <cp:revision>3</cp:revision>
  <dcterms:created xsi:type="dcterms:W3CDTF">2020-12-30T10:24:21Z</dcterms:created>
  <dcterms:modified xsi:type="dcterms:W3CDTF">2020-12-30T10:35:14Z</dcterms:modified>
</cp:coreProperties>
</file>